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3" r:id="rId3"/>
    <p:sldId id="295" r:id="rId4"/>
    <p:sldId id="296" r:id="rId5"/>
    <p:sldId id="297" r:id="rId6"/>
    <p:sldId id="298" r:id="rId7"/>
    <p:sldId id="294" r:id="rId8"/>
    <p:sldId id="301" r:id="rId9"/>
    <p:sldId id="302" r:id="rId10"/>
    <p:sldId id="303" r:id="rId11"/>
    <p:sldId id="304" r:id="rId12"/>
    <p:sldId id="305" r:id="rId13"/>
    <p:sldId id="306" r:id="rId14"/>
    <p:sldId id="308" r:id="rId15"/>
    <p:sldId id="309" r:id="rId16"/>
    <p:sldId id="310" r:id="rId17"/>
    <p:sldId id="314" r:id="rId18"/>
    <p:sldId id="324" r:id="rId19"/>
    <p:sldId id="322" r:id="rId20"/>
    <p:sldId id="323" r:id="rId2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491ABB-52E8-4098-9E76-FD7DC36F6623}">
          <p14:sldIdLst>
            <p14:sldId id="256"/>
            <p14:sldId id="293"/>
            <p14:sldId id="295"/>
            <p14:sldId id="296"/>
            <p14:sldId id="297"/>
            <p14:sldId id="298"/>
            <p14:sldId id="294"/>
            <p14:sldId id="301"/>
            <p14:sldId id="302"/>
            <p14:sldId id="303"/>
            <p14:sldId id="304"/>
            <p14:sldId id="305"/>
            <p14:sldId id="306"/>
            <p14:sldId id="308"/>
            <p14:sldId id="309"/>
            <p14:sldId id="310"/>
            <p14:sldId id="314"/>
            <p14:sldId id="324"/>
            <p14:sldId id="322"/>
            <p14:sldId id="323"/>
          </p14:sldIdLst>
        </p14:section>
        <p14:section name="Back Pocket (DO NOT PRINT)" id="{77DEE4E7-D75A-46DA-ADB4-6F48EF2E970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7DC3"/>
    <a:srgbClr val="C5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79" autoAdjust="0"/>
  </p:normalViewPr>
  <p:slideViewPr>
    <p:cSldViewPr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30"/>
    </p:cViewPr>
  </p:sorterViewPr>
  <p:notesViewPr>
    <p:cSldViewPr>
      <p:cViewPr varScale="1">
        <p:scale>
          <a:sx n="81" d="100"/>
          <a:sy n="81" d="100"/>
        </p:scale>
        <p:origin x="37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62E762-285C-4AE0-8C2C-CF4955D46F42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ED13FF-2E8D-4EE6-A8C5-A8E3DCFE591F}">
      <dgm:prSet phldrT="[Text]" custT="1"/>
      <dgm:spPr/>
      <dgm:t>
        <a:bodyPr/>
        <a:lstStyle/>
        <a:p>
          <a:r>
            <a:rPr lang="en-US" sz="2800" dirty="0"/>
            <a:t>Federal</a:t>
          </a:r>
          <a:endParaRPr lang="en-US" sz="4400" dirty="0"/>
        </a:p>
      </dgm:t>
    </dgm:pt>
    <dgm:pt modelId="{FF5D05A3-F110-4A1F-8703-3065C169081E}" type="parTrans" cxnId="{EF95BD96-ACA2-458A-874F-7FF5B7F722E9}">
      <dgm:prSet/>
      <dgm:spPr/>
      <dgm:t>
        <a:bodyPr/>
        <a:lstStyle/>
        <a:p>
          <a:endParaRPr lang="en-US" sz="3200"/>
        </a:p>
      </dgm:t>
    </dgm:pt>
    <dgm:pt modelId="{FBCBC750-7F1E-4A3A-8218-9555D7BFA720}" type="sibTrans" cxnId="{EF95BD96-ACA2-458A-874F-7FF5B7F722E9}">
      <dgm:prSet/>
      <dgm:spPr/>
      <dgm:t>
        <a:bodyPr/>
        <a:lstStyle/>
        <a:p>
          <a:endParaRPr lang="en-US" sz="3200"/>
        </a:p>
      </dgm:t>
    </dgm:pt>
    <dgm:pt modelId="{996BFBE8-502B-4C29-A78F-03DDE18D9A8E}">
      <dgm:prSet phldrT="[Text]" custT="1"/>
      <dgm:spPr/>
      <dgm:t>
        <a:bodyPr/>
        <a:lstStyle/>
        <a:p>
          <a:r>
            <a:rPr lang="en-US" sz="2400" dirty="0"/>
            <a:t>Rebuilding American Infrastructure with Sustainability and Equity (RAISE)</a:t>
          </a:r>
        </a:p>
      </dgm:t>
    </dgm:pt>
    <dgm:pt modelId="{AB626CFA-B857-40BE-87B3-611D5F340B59}" type="parTrans" cxnId="{3C50646E-1C9E-4C74-8FA5-74482F3E0D1D}">
      <dgm:prSet/>
      <dgm:spPr/>
      <dgm:t>
        <a:bodyPr/>
        <a:lstStyle/>
        <a:p>
          <a:endParaRPr lang="en-US" sz="3200"/>
        </a:p>
      </dgm:t>
    </dgm:pt>
    <dgm:pt modelId="{D13B14B1-4AF6-4B73-83E8-C08A0B36277B}" type="sibTrans" cxnId="{3C50646E-1C9E-4C74-8FA5-74482F3E0D1D}">
      <dgm:prSet/>
      <dgm:spPr/>
      <dgm:t>
        <a:bodyPr/>
        <a:lstStyle/>
        <a:p>
          <a:endParaRPr lang="en-US" sz="3200"/>
        </a:p>
      </dgm:t>
    </dgm:pt>
    <dgm:pt modelId="{72D818A1-2D45-4820-8D3D-BB6506169D52}">
      <dgm:prSet phldrT="[Text]" custT="1"/>
      <dgm:spPr/>
      <dgm:t>
        <a:bodyPr/>
        <a:lstStyle/>
        <a:p>
          <a:r>
            <a:rPr lang="en-US" sz="2400" dirty="0"/>
            <a:t>Safe Streets For All (SS4A)</a:t>
          </a:r>
        </a:p>
      </dgm:t>
    </dgm:pt>
    <dgm:pt modelId="{222E9CED-F0C5-4A01-9640-E26F312E308F}" type="parTrans" cxnId="{A7618AB4-8373-409B-9A62-AE54F62281FF}">
      <dgm:prSet/>
      <dgm:spPr/>
      <dgm:t>
        <a:bodyPr/>
        <a:lstStyle/>
        <a:p>
          <a:endParaRPr lang="en-US" sz="3200"/>
        </a:p>
      </dgm:t>
    </dgm:pt>
    <dgm:pt modelId="{883B34AB-6C7C-4687-957E-2EA9E8E5AFE6}" type="sibTrans" cxnId="{A7618AB4-8373-409B-9A62-AE54F62281FF}">
      <dgm:prSet/>
      <dgm:spPr/>
      <dgm:t>
        <a:bodyPr/>
        <a:lstStyle/>
        <a:p>
          <a:endParaRPr lang="en-US" sz="3200"/>
        </a:p>
      </dgm:t>
    </dgm:pt>
    <dgm:pt modelId="{316DA7D6-60B6-43CA-B8FA-DF306D6C5F9C}">
      <dgm:prSet phldrT="[Text]" custT="1"/>
      <dgm:spPr/>
      <dgm:t>
        <a:bodyPr/>
        <a:lstStyle/>
        <a:p>
          <a:r>
            <a:rPr lang="en-US" sz="2400" dirty="0"/>
            <a:t>TPM Bus and Bus Facility Grant Program (TPM)</a:t>
          </a:r>
        </a:p>
      </dgm:t>
    </dgm:pt>
    <dgm:pt modelId="{B007AD08-A8CC-4431-A853-8C2D630D691F}" type="parTrans" cxnId="{4C463202-061E-4FE9-AE4A-A3112D58582B}">
      <dgm:prSet/>
      <dgm:spPr/>
      <dgm:t>
        <a:bodyPr/>
        <a:lstStyle/>
        <a:p>
          <a:endParaRPr lang="en-US" sz="3200"/>
        </a:p>
      </dgm:t>
    </dgm:pt>
    <dgm:pt modelId="{58D523F9-59C7-48E0-8D5C-4F1A6847C5EB}" type="sibTrans" cxnId="{4C463202-061E-4FE9-AE4A-A3112D58582B}">
      <dgm:prSet/>
      <dgm:spPr/>
      <dgm:t>
        <a:bodyPr/>
        <a:lstStyle/>
        <a:p>
          <a:endParaRPr lang="en-US" sz="3200"/>
        </a:p>
      </dgm:t>
    </dgm:pt>
    <dgm:pt modelId="{6CE60CE2-608E-4F9C-9A90-FE69EC8E1493}">
      <dgm:prSet phldrT="[Text]" custT="1"/>
      <dgm:spPr/>
      <dgm:t>
        <a:bodyPr/>
        <a:lstStyle/>
        <a:p>
          <a:r>
            <a:rPr lang="en-US" sz="2800" dirty="0"/>
            <a:t>State</a:t>
          </a:r>
          <a:endParaRPr lang="en-US" sz="3600" dirty="0"/>
        </a:p>
      </dgm:t>
    </dgm:pt>
    <dgm:pt modelId="{56B1260D-4AB5-4FD4-802E-150FB9292170}" type="parTrans" cxnId="{B8061E2B-0D94-4EA9-88EE-42006027CCD0}">
      <dgm:prSet/>
      <dgm:spPr/>
      <dgm:t>
        <a:bodyPr/>
        <a:lstStyle/>
        <a:p>
          <a:endParaRPr lang="en-US" sz="3200"/>
        </a:p>
      </dgm:t>
    </dgm:pt>
    <dgm:pt modelId="{80FE64E5-51B9-4FF2-8471-19F5659CC1D1}" type="sibTrans" cxnId="{B8061E2B-0D94-4EA9-88EE-42006027CCD0}">
      <dgm:prSet/>
      <dgm:spPr/>
      <dgm:t>
        <a:bodyPr/>
        <a:lstStyle/>
        <a:p>
          <a:endParaRPr lang="en-US" sz="3200"/>
        </a:p>
      </dgm:t>
    </dgm:pt>
    <dgm:pt modelId="{C1F37F79-A43D-4F2D-B309-F42594DAC09C}">
      <dgm:prSet phldrT="[Text]" custT="1"/>
      <dgm:spPr/>
      <dgm:t>
        <a:bodyPr/>
        <a:lstStyle/>
        <a:p>
          <a:r>
            <a:rPr lang="en-US" sz="2400" dirty="0"/>
            <a:t>Transportation Improvement Program (STIP)</a:t>
          </a:r>
        </a:p>
      </dgm:t>
    </dgm:pt>
    <dgm:pt modelId="{6D590865-65FA-49BD-838C-62069E6C43BC}" type="parTrans" cxnId="{52B68B94-197A-49F7-B831-BD40882E9274}">
      <dgm:prSet/>
      <dgm:spPr/>
      <dgm:t>
        <a:bodyPr/>
        <a:lstStyle/>
        <a:p>
          <a:endParaRPr lang="en-US" sz="3200"/>
        </a:p>
      </dgm:t>
    </dgm:pt>
    <dgm:pt modelId="{17F16996-6461-4578-9552-FC02E033C226}" type="sibTrans" cxnId="{52B68B94-197A-49F7-B831-BD40882E9274}">
      <dgm:prSet/>
      <dgm:spPr/>
      <dgm:t>
        <a:bodyPr/>
        <a:lstStyle/>
        <a:p>
          <a:endParaRPr lang="en-US" sz="3200"/>
        </a:p>
      </dgm:t>
    </dgm:pt>
    <dgm:pt modelId="{62DF3BD8-3FF7-4B1B-AD45-724C663F014D}">
      <dgm:prSet phldrT="[Text]" custT="1"/>
      <dgm:spPr/>
      <dgm:t>
        <a:bodyPr/>
        <a:lstStyle/>
        <a:p>
          <a:r>
            <a:rPr lang="en-US" sz="2400" dirty="0"/>
            <a:t>Complete Streets</a:t>
          </a:r>
        </a:p>
      </dgm:t>
    </dgm:pt>
    <dgm:pt modelId="{2B1A2EEC-537E-4F73-B8F4-8576AC109F18}" type="parTrans" cxnId="{07C65532-F6C5-4A71-A454-A5FE6EFB2F00}">
      <dgm:prSet/>
      <dgm:spPr/>
      <dgm:t>
        <a:bodyPr/>
        <a:lstStyle/>
        <a:p>
          <a:endParaRPr lang="en-US" sz="3200"/>
        </a:p>
      </dgm:t>
    </dgm:pt>
    <dgm:pt modelId="{C30C7DC3-2A6F-4275-A5E5-CAE1E1EBB741}" type="sibTrans" cxnId="{07C65532-F6C5-4A71-A454-A5FE6EFB2F00}">
      <dgm:prSet/>
      <dgm:spPr/>
      <dgm:t>
        <a:bodyPr/>
        <a:lstStyle/>
        <a:p>
          <a:endParaRPr lang="en-US" sz="3200"/>
        </a:p>
      </dgm:t>
    </dgm:pt>
    <dgm:pt modelId="{A5B8268E-7EF4-46F0-980E-CCFA3D23F6AF}">
      <dgm:prSet phldrT="[Text]" custT="1"/>
      <dgm:spPr/>
      <dgm:t>
        <a:bodyPr/>
        <a:lstStyle/>
        <a:p>
          <a:r>
            <a:rPr lang="en-US" sz="2400" dirty="0"/>
            <a:t>SPOT Safety/Mobility/HSIP</a:t>
          </a:r>
        </a:p>
      </dgm:t>
    </dgm:pt>
    <dgm:pt modelId="{57BA453B-F765-4C6B-9D12-13BE8AE42D76}" type="parTrans" cxnId="{CD9E0389-F541-4811-9C48-2FE4E4ABC549}">
      <dgm:prSet/>
      <dgm:spPr/>
      <dgm:t>
        <a:bodyPr/>
        <a:lstStyle/>
        <a:p>
          <a:endParaRPr lang="en-US" sz="3200"/>
        </a:p>
      </dgm:t>
    </dgm:pt>
    <dgm:pt modelId="{BDA3727B-5817-40A5-A9C9-94D4EF668843}" type="sibTrans" cxnId="{CD9E0389-F541-4811-9C48-2FE4E4ABC549}">
      <dgm:prSet/>
      <dgm:spPr/>
      <dgm:t>
        <a:bodyPr/>
        <a:lstStyle/>
        <a:p>
          <a:endParaRPr lang="en-US" sz="3200"/>
        </a:p>
      </dgm:t>
    </dgm:pt>
    <dgm:pt modelId="{F9F44EE0-B3CF-4EB5-A7E2-A87C2500F286}">
      <dgm:prSet phldrT="[Text]" custT="1"/>
      <dgm:spPr/>
      <dgm:t>
        <a:bodyPr/>
        <a:lstStyle/>
        <a:p>
          <a:r>
            <a:rPr lang="en-US" sz="2800" dirty="0"/>
            <a:t>Local</a:t>
          </a:r>
          <a:endParaRPr lang="en-US" sz="3600" dirty="0"/>
        </a:p>
      </dgm:t>
    </dgm:pt>
    <dgm:pt modelId="{70467389-58DD-426F-A95C-2D4BF359CF06}" type="parTrans" cxnId="{38E5C3E2-26F7-4392-B65E-A0CB415A15EF}">
      <dgm:prSet/>
      <dgm:spPr/>
      <dgm:t>
        <a:bodyPr/>
        <a:lstStyle/>
        <a:p>
          <a:endParaRPr lang="en-US" sz="3200"/>
        </a:p>
      </dgm:t>
    </dgm:pt>
    <dgm:pt modelId="{8E40BFAC-903B-445B-A583-9585BFE862CB}" type="sibTrans" cxnId="{38E5C3E2-26F7-4392-B65E-A0CB415A15EF}">
      <dgm:prSet/>
      <dgm:spPr/>
      <dgm:t>
        <a:bodyPr/>
        <a:lstStyle/>
        <a:p>
          <a:endParaRPr lang="en-US" sz="3200"/>
        </a:p>
      </dgm:t>
    </dgm:pt>
    <dgm:pt modelId="{1B0761A0-AA42-4DD8-90E9-B1EEA92BB3C0}">
      <dgm:prSet phldrT="[Text]" custT="1"/>
      <dgm:spPr/>
      <dgm:t>
        <a:bodyPr/>
        <a:lstStyle/>
        <a:p>
          <a:r>
            <a:rPr lang="en-US" sz="2400" dirty="0"/>
            <a:t>Private Development</a:t>
          </a:r>
        </a:p>
      </dgm:t>
    </dgm:pt>
    <dgm:pt modelId="{1DE6AEB0-5C50-4503-A9F3-5E14F647B199}" type="parTrans" cxnId="{09D3D053-B8F2-4E47-A2EE-1F359BDCA2DA}">
      <dgm:prSet/>
      <dgm:spPr/>
      <dgm:t>
        <a:bodyPr/>
        <a:lstStyle/>
        <a:p>
          <a:endParaRPr lang="en-US" sz="3200"/>
        </a:p>
      </dgm:t>
    </dgm:pt>
    <dgm:pt modelId="{AB859F24-728B-432C-8025-39DC9E884441}" type="sibTrans" cxnId="{09D3D053-B8F2-4E47-A2EE-1F359BDCA2DA}">
      <dgm:prSet/>
      <dgm:spPr/>
      <dgm:t>
        <a:bodyPr/>
        <a:lstStyle/>
        <a:p>
          <a:endParaRPr lang="en-US" sz="3200"/>
        </a:p>
      </dgm:t>
    </dgm:pt>
    <dgm:pt modelId="{6F393398-58AD-4583-B67A-21E02B99FF80}">
      <dgm:prSet phldrT="[Text]" custT="1"/>
      <dgm:spPr/>
      <dgm:t>
        <a:bodyPr/>
        <a:lstStyle/>
        <a:p>
          <a:r>
            <a:rPr lang="en-US" sz="2400" dirty="0"/>
            <a:t>Local Government</a:t>
          </a:r>
        </a:p>
      </dgm:t>
    </dgm:pt>
    <dgm:pt modelId="{3FBB2AED-1027-409E-8448-41AA71456FED}" type="parTrans" cxnId="{5BC4155D-6C3F-4814-8350-786494EEE0CC}">
      <dgm:prSet/>
      <dgm:spPr/>
      <dgm:t>
        <a:bodyPr/>
        <a:lstStyle/>
        <a:p>
          <a:endParaRPr lang="en-US"/>
        </a:p>
      </dgm:t>
    </dgm:pt>
    <dgm:pt modelId="{EB97D4EE-F8F7-4B0A-9D11-B19EC471A42B}" type="sibTrans" cxnId="{5BC4155D-6C3F-4814-8350-786494EEE0CC}">
      <dgm:prSet/>
      <dgm:spPr/>
      <dgm:t>
        <a:bodyPr/>
        <a:lstStyle/>
        <a:p>
          <a:endParaRPr lang="en-US"/>
        </a:p>
      </dgm:t>
    </dgm:pt>
    <dgm:pt modelId="{00077B4A-FD81-480C-91EB-DE11069F9B07}" type="pres">
      <dgm:prSet presAssocID="{E262E762-285C-4AE0-8C2C-CF4955D46F42}" presName="linearFlow" presStyleCnt="0">
        <dgm:presLayoutVars>
          <dgm:dir/>
          <dgm:animLvl val="lvl"/>
          <dgm:resizeHandles val="exact"/>
        </dgm:presLayoutVars>
      </dgm:prSet>
      <dgm:spPr/>
    </dgm:pt>
    <dgm:pt modelId="{DA92D3ED-EF2C-425F-ADBE-5261AF7C212B}" type="pres">
      <dgm:prSet presAssocID="{C1ED13FF-2E8D-4EE6-A8C5-A8E3DCFE591F}" presName="composite" presStyleCnt="0"/>
      <dgm:spPr/>
    </dgm:pt>
    <dgm:pt modelId="{81563164-F0CF-4074-A1FD-BB8C3375A61D}" type="pres">
      <dgm:prSet presAssocID="{C1ED13FF-2E8D-4EE6-A8C5-A8E3DCFE591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2639489-F4E8-4D38-9532-B69E31E3748F}" type="pres">
      <dgm:prSet presAssocID="{C1ED13FF-2E8D-4EE6-A8C5-A8E3DCFE591F}" presName="descendantText" presStyleLbl="alignAcc1" presStyleIdx="0" presStyleCnt="3">
        <dgm:presLayoutVars>
          <dgm:bulletEnabled val="1"/>
        </dgm:presLayoutVars>
      </dgm:prSet>
      <dgm:spPr/>
    </dgm:pt>
    <dgm:pt modelId="{5349EDD8-C389-480E-93CE-E3CDBBA202CE}" type="pres">
      <dgm:prSet presAssocID="{FBCBC750-7F1E-4A3A-8218-9555D7BFA720}" presName="sp" presStyleCnt="0"/>
      <dgm:spPr/>
    </dgm:pt>
    <dgm:pt modelId="{3C9637B5-AB7E-4F99-BFF0-11D0811C2B99}" type="pres">
      <dgm:prSet presAssocID="{6CE60CE2-608E-4F9C-9A90-FE69EC8E1493}" presName="composite" presStyleCnt="0"/>
      <dgm:spPr/>
    </dgm:pt>
    <dgm:pt modelId="{16E3FC98-CF6A-49D2-9466-CCE9B097A7EC}" type="pres">
      <dgm:prSet presAssocID="{6CE60CE2-608E-4F9C-9A90-FE69EC8E149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A1A3203-ECF9-44B7-974C-8960DFA50CDC}" type="pres">
      <dgm:prSet presAssocID="{6CE60CE2-608E-4F9C-9A90-FE69EC8E1493}" presName="descendantText" presStyleLbl="alignAcc1" presStyleIdx="1" presStyleCnt="3">
        <dgm:presLayoutVars>
          <dgm:bulletEnabled val="1"/>
        </dgm:presLayoutVars>
      </dgm:prSet>
      <dgm:spPr/>
    </dgm:pt>
    <dgm:pt modelId="{14CF71D3-E6D5-426F-BAD9-3A6C232BA0EF}" type="pres">
      <dgm:prSet presAssocID="{80FE64E5-51B9-4FF2-8471-19F5659CC1D1}" presName="sp" presStyleCnt="0"/>
      <dgm:spPr/>
    </dgm:pt>
    <dgm:pt modelId="{AE4C027E-8229-4CA3-A321-DDA719B5A831}" type="pres">
      <dgm:prSet presAssocID="{F9F44EE0-B3CF-4EB5-A7E2-A87C2500F286}" presName="composite" presStyleCnt="0"/>
      <dgm:spPr/>
    </dgm:pt>
    <dgm:pt modelId="{741C3066-74B5-4CAB-AA19-852D7E17CB3F}" type="pres">
      <dgm:prSet presAssocID="{F9F44EE0-B3CF-4EB5-A7E2-A87C2500F28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4AEAF9C-8896-4050-B7C0-A64A114F2573}" type="pres">
      <dgm:prSet presAssocID="{F9F44EE0-B3CF-4EB5-A7E2-A87C2500F28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C463202-061E-4FE9-AE4A-A3112D58582B}" srcId="{C1ED13FF-2E8D-4EE6-A8C5-A8E3DCFE591F}" destId="{316DA7D6-60B6-43CA-B8FA-DF306D6C5F9C}" srcOrd="2" destOrd="0" parTransId="{B007AD08-A8CC-4431-A853-8C2D630D691F}" sibTransId="{58D523F9-59C7-48E0-8D5C-4F1A6847C5EB}"/>
    <dgm:cxn modelId="{9A395428-2670-4113-A828-7ECF23DB8645}" type="presOf" srcId="{996BFBE8-502B-4C29-A78F-03DDE18D9A8E}" destId="{22639489-F4E8-4D38-9532-B69E31E3748F}" srcOrd="0" destOrd="0" presId="urn:microsoft.com/office/officeart/2005/8/layout/chevron2"/>
    <dgm:cxn modelId="{B8061E2B-0D94-4EA9-88EE-42006027CCD0}" srcId="{E262E762-285C-4AE0-8C2C-CF4955D46F42}" destId="{6CE60CE2-608E-4F9C-9A90-FE69EC8E1493}" srcOrd="1" destOrd="0" parTransId="{56B1260D-4AB5-4FD4-802E-150FB9292170}" sibTransId="{80FE64E5-51B9-4FF2-8471-19F5659CC1D1}"/>
    <dgm:cxn modelId="{07C65532-F6C5-4A71-A454-A5FE6EFB2F00}" srcId="{6CE60CE2-608E-4F9C-9A90-FE69EC8E1493}" destId="{62DF3BD8-3FF7-4B1B-AD45-724C663F014D}" srcOrd="1" destOrd="0" parTransId="{2B1A2EEC-537E-4F73-B8F4-8576AC109F18}" sibTransId="{C30C7DC3-2A6F-4275-A5E5-CAE1E1EBB741}"/>
    <dgm:cxn modelId="{A334503B-0998-41DA-9F91-6ECB269E796B}" type="presOf" srcId="{1B0761A0-AA42-4DD8-90E9-B1EEA92BB3C0}" destId="{F4AEAF9C-8896-4050-B7C0-A64A114F2573}" srcOrd="0" destOrd="0" presId="urn:microsoft.com/office/officeart/2005/8/layout/chevron2"/>
    <dgm:cxn modelId="{5BC4155D-6C3F-4814-8350-786494EEE0CC}" srcId="{F9F44EE0-B3CF-4EB5-A7E2-A87C2500F286}" destId="{6F393398-58AD-4583-B67A-21E02B99FF80}" srcOrd="1" destOrd="0" parTransId="{3FBB2AED-1027-409E-8448-41AA71456FED}" sibTransId="{EB97D4EE-F8F7-4B0A-9D11-B19EC471A42B}"/>
    <dgm:cxn modelId="{7C907E44-3B35-44A4-9BD4-E289A334C127}" type="presOf" srcId="{6F393398-58AD-4583-B67A-21E02B99FF80}" destId="{F4AEAF9C-8896-4050-B7C0-A64A114F2573}" srcOrd="0" destOrd="1" presId="urn:microsoft.com/office/officeart/2005/8/layout/chevron2"/>
    <dgm:cxn modelId="{392DA24B-B2FB-4517-95B9-ABDA9677A62B}" type="presOf" srcId="{62DF3BD8-3FF7-4B1B-AD45-724C663F014D}" destId="{4A1A3203-ECF9-44B7-974C-8960DFA50CDC}" srcOrd="0" destOrd="1" presId="urn:microsoft.com/office/officeart/2005/8/layout/chevron2"/>
    <dgm:cxn modelId="{8508714D-B64E-4074-A2DC-23C9BA6FA05A}" type="presOf" srcId="{316DA7D6-60B6-43CA-B8FA-DF306D6C5F9C}" destId="{22639489-F4E8-4D38-9532-B69E31E3748F}" srcOrd="0" destOrd="2" presId="urn:microsoft.com/office/officeart/2005/8/layout/chevron2"/>
    <dgm:cxn modelId="{3C50646E-1C9E-4C74-8FA5-74482F3E0D1D}" srcId="{C1ED13FF-2E8D-4EE6-A8C5-A8E3DCFE591F}" destId="{996BFBE8-502B-4C29-A78F-03DDE18D9A8E}" srcOrd="0" destOrd="0" parTransId="{AB626CFA-B857-40BE-87B3-611D5F340B59}" sibTransId="{D13B14B1-4AF6-4B73-83E8-C08A0B36277B}"/>
    <dgm:cxn modelId="{09D3D053-B8F2-4E47-A2EE-1F359BDCA2DA}" srcId="{F9F44EE0-B3CF-4EB5-A7E2-A87C2500F286}" destId="{1B0761A0-AA42-4DD8-90E9-B1EEA92BB3C0}" srcOrd="0" destOrd="0" parTransId="{1DE6AEB0-5C50-4503-A9F3-5E14F647B199}" sibTransId="{AB859F24-728B-432C-8025-39DC9E884441}"/>
    <dgm:cxn modelId="{F39F7159-3855-4B96-846D-757F0062BD6E}" type="presOf" srcId="{72D818A1-2D45-4820-8D3D-BB6506169D52}" destId="{22639489-F4E8-4D38-9532-B69E31E3748F}" srcOrd="0" destOrd="1" presId="urn:microsoft.com/office/officeart/2005/8/layout/chevron2"/>
    <dgm:cxn modelId="{080F217F-5C10-4641-B182-BD5F136E033A}" type="presOf" srcId="{C1F37F79-A43D-4F2D-B309-F42594DAC09C}" destId="{4A1A3203-ECF9-44B7-974C-8960DFA50CDC}" srcOrd="0" destOrd="0" presId="urn:microsoft.com/office/officeart/2005/8/layout/chevron2"/>
    <dgm:cxn modelId="{B4C05586-1B48-4F6E-AE4A-C9BAEF6195EB}" type="presOf" srcId="{6CE60CE2-608E-4F9C-9A90-FE69EC8E1493}" destId="{16E3FC98-CF6A-49D2-9466-CCE9B097A7EC}" srcOrd="0" destOrd="0" presId="urn:microsoft.com/office/officeart/2005/8/layout/chevron2"/>
    <dgm:cxn modelId="{CD9E0389-F541-4811-9C48-2FE4E4ABC549}" srcId="{6CE60CE2-608E-4F9C-9A90-FE69EC8E1493}" destId="{A5B8268E-7EF4-46F0-980E-CCFA3D23F6AF}" srcOrd="2" destOrd="0" parTransId="{57BA453B-F765-4C6B-9D12-13BE8AE42D76}" sibTransId="{BDA3727B-5817-40A5-A9C9-94D4EF668843}"/>
    <dgm:cxn modelId="{7D93CA8A-4A66-4749-810C-A6B5FAF04E5E}" type="presOf" srcId="{C1ED13FF-2E8D-4EE6-A8C5-A8E3DCFE591F}" destId="{81563164-F0CF-4074-A1FD-BB8C3375A61D}" srcOrd="0" destOrd="0" presId="urn:microsoft.com/office/officeart/2005/8/layout/chevron2"/>
    <dgm:cxn modelId="{52B68B94-197A-49F7-B831-BD40882E9274}" srcId="{6CE60CE2-608E-4F9C-9A90-FE69EC8E1493}" destId="{C1F37F79-A43D-4F2D-B309-F42594DAC09C}" srcOrd="0" destOrd="0" parTransId="{6D590865-65FA-49BD-838C-62069E6C43BC}" sibTransId="{17F16996-6461-4578-9552-FC02E033C226}"/>
    <dgm:cxn modelId="{EF95BD96-ACA2-458A-874F-7FF5B7F722E9}" srcId="{E262E762-285C-4AE0-8C2C-CF4955D46F42}" destId="{C1ED13FF-2E8D-4EE6-A8C5-A8E3DCFE591F}" srcOrd="0" destOrd="0" parTransId="{FF5D05A3-F110-4A1F-8703-3065C169081E}" sibTransId="{FBCBC750-7F1E-4A3A-8218-9555D7BFA720}"/>
    <dgm:cxn modelId="{A7618AB4-8373-409B-9A62-AE54F62281FF}" srcId="{C1ED13FF-2E8D-4EE6-A8C5-A8E3DCFE591F}" destId="{72D818A1-2D45-4820-8D3D-BB6506169D52}" srcOrd="1" destOrd="0" parTransId="{222E9CED-F0C5-4A01-9640-E26F312E308F}" sibTransId="{883B34AB-6C7C-4687-957E-2EA9E8E5AFE6}"/>
    <dgm:cxn modelId="{DE0465C7-6014-4A50-9811-4F8B8494AF67}" type="presOf" srcId="{E262E762-285C-4AE0-8C2C-CF4955D46F42}" destId="{00077B4A-FD81-480C-91EB-DE11069F9B07}" srcOrd="0" destOrd="0" presId="urn:microsoft.com/office/officeart/2005/8/layout/chevron2"/>
    <dgm:cxn modelId="{1BD7EED5-FE0D-4DDB-BFFA-D0C46F679E59}" type="presOf" srcId="{A5B8268E-7EF4-46F0-980E-CCFA3D23F6AF}" destId="{4A1A3203-ECF9-44B7-974C-8960DFA50CDC}" srcOrd="0" destOrd="2" presId="urn:microsoft.com/office/officeart/2005/8/layout/chevron2"/>
    <dgm:cxn modelId="{38E5C3E2-26F7-4392-B65E-A0CB415A15EF}" srcId="{E262E762-285C-4AE0-8C2C-CF4955D46F42}" destId="{F9F44EE0-B3CF-4EB5-A7E2-A87C2500F286}" srcOrd="2" destOrd="0" parTransId="{70467389-58DD-426F-A95C-2D4BF359CF06}" sibTransId="{8E40BFAC-903B-445B-A583-9585BFE862CB}"/>
    <dgm:cxn modelId="{AD4801F9-3CAE-4E9F-B648-7D051EB27A0B}" type="presOf" srcId="{F9F44EE0-B3CF-4EB5-A7E2-A87C2500F286}" destId="{741C3066-74B5-4CAB-AA19-852D7E17CB3F}" srcOrd="0" destOrd="0" presId="urn:microsoft.com/office/officeart/2005/8/layout/chevron2"/>
    <dgm:cxn modelId="{F054FFDA-3C5B-4C52-A51C-0978D651C4D6}" type="presParOf" srcId="{00077B4A-FD81-480C-91EB-DE11069F9B07}" destId="{DA92D3ED-EF2C-425F-ADBE-5261AF7C212B}" srcOrd="0" destOrd="0" presId="urn:microsoft.com/office/officeart/2005/8/layout/chevron2"/>
    <dgm:cxn modelId="{D16630AF-D0B6-45EC-AD27-FAF55E81F7EE}" type="presParOf" srcId="{DA92D3ED-EF2C-425F-ADBE-5261AF7C212B}" destId="{81563164-F0CF-4074-A1FD-BB8C3375A61D}" srcOrd="0" destOrd="0" presId="urn:microsoft.com/office/officeart/2005/8/layout/chevron2"/>
    <dgm:cxn modelId="{2383A50E-6028-44B8-A168-BD55BDC8508E}" type="presParOf" srcId="{DA92D3ED-EF2C-425F-ADBE-5261AF7C212B}" destId="{22639489-F4E8-4D38-9532-B69E31E3748F}" srcOrd="1" destOrd="0" presId="urn:microsoft.com/office/officeart/2005/8/layout/chevron2"/>
    <dgm:cxn modelId="{59F6C058-1F88-487B-832C-2DE46A25FCF5}" type="presParOf" srcId="{00077B4A-FD81-480C-91EB-DE11069F9B07}" destId="{5349EDD8-C389-480E-93CE-E3CDBBA202CE}" srcOrd="1" destOrd="0" presId="urn:microsoft.com/office/officeart/2005/8/layout/chevron2"/>
    <dgm:cxn modelId="{3E0896DC-72BF-4BC5-A786-00A1F87F0A61}" type="presParOf" srcId="{00077B4A-FD81-480C-91EB-DE11069F9B07}" destId="{3C9637B5-AB7E-4F99-BFF0-11D0811C2B99}" srcOrd="2" destOrd="0" presId="urn:microsoft.com/office/officeart/2005/8/layout/chevron2"/>
    <dgm:cxn modelId="{0DAE0350-5E90-4705-83E2-CF7BEB039574}" type="presParOf" srcId="{3C9637B5-AB7E-4F99-BFF0-11D0811C2B99}" destId="{16E3FC98-CF6A-49D2-9466-CCE9B097A7EC}" srcOrd="0" destOrd="0" presId="urn:microsoft.com/office/officeart/2005/8/layout/chevron2"/>
    <dgm:cxn modelId="{C4356441-A110-4CE1-8D30-6BACAA49736F}" type="presParOf" srcId="{3C9637B5-AB7E-4F99-BFF0-11D0811C2B99}" destId="{4A1A3203-ECF9-44B7-974C-8960DFA50CDC}" srcOrd="1" destOrd="0" presId="urn:microsoft.com/office/officeart/2005/8/layout/chevron2"/>
    <dgm:cxn modelId="{E4FE4FE5-12AB-4301-94AE-3D3CF1384329}" type="presParOf" srcId="{00077B4A-FD81-480C-91EB-DE11069F9B07}" destId="{14CF71D3-E6D5-426F-BAD9-3A6C232BA0EF}" srcOrd="3" destOrd="0" presId="urn:microsoft.com/office/officeart/2005/8/layout/chevron2"/>
    <dgm:cxn modelId="{2835881C-F236-4C69-A016-46A70A0FA1D0}" type="presParOf" srcId="{00077B4A-FD81-480C-91EB-DE11069F9B07}" destId="{AE4C027E-8229-4CA3-A321-DDA719B5A831}" srcOrd="4" destOrd="0" presId="urn:microsoft.com/office/officeart/2005/8/layout/chevron2"/>
    <dgm:cxn modelId="{42C2B363-669C-4B04-A915-AF601B60AAB1}" type="presParOf" srcId="{AE4C027E-8229-4CA3-A321-DDA719B5A831}" destId="{741C3066-74B5-4CAB-AA19-852D7E17CB3F}" srcOrd="0" destOrd="0" presId="urn:microsoft.com/office/officeart/2005/8/layout/chevron2"/>
    <dgm:cxn modelId="{A3EC46C3-13EF-4697-9596-35CB9762A19C}" type="presParOf" srcId="{AE4C027E-8229-4CA3-A321-DDA719B5A831}" destId="{F4AEAF9C-8896-4050-B7C0-A64A114F25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63164-F0CF-4074-A1FD-BB8C3375A61D}">
      <dsp:nvSpPr>
        <dsp:cNvPr id="0" name=""/>
        <dsp:cNvSpPr/>
      </dsp:nvSpPr>
      <dsp:spPr>
        <a:xfrm rot="5400000">
          <a:off x="-315735" y="319890"/>
          <a:ext cx="2104902" cy="14734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Federal</a:t>
          </a:r>
          <a:endParaRPr lang="en-US" sz="4400" kern="1200" dirty="0"/>
        </a:p>
      </dsp:txBody>
      <dsp:txXfrm rot="-5400000">
        <a:off x="1" y="740871"/>
        <a:ext cx="1473431" cy="631471"/>
      </dsp:txXfrm>
    </dsp:sp>
    <dsp:sp modelId="{22639489-F4E8-4D38-9532-B69E31E3748F}">
      <dsp:nvSpPr>
        <dsp:cNvPr id="0" name=""/>
        <dsp:cNvSpPr/>
      </dsp:nvSpPr>
      <dsp:spPr>
        <a:xfrm rot="5400000">
          <a:off x="4357922" y="-2880335"/>
          <a:ext cx="1368186" cy="71371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Rebuilding American Infrastructure with Sustainability and Equity (RAISE)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Safe Streets For All (SS4A)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TPM Bus and Bus Facility Grant Program (TPM)</a:t>
          </a:r>
        </a:p>
      </dsp:txBody>
      <dsp:txXfrm rot="-5400000">
        <a:off x="1473432" y="70944"/>
        <a:ext cx="7070379" cy="1234608"/>
      </dsp:txXfrm>
    </dsp:sp>
    <dsp:sp modelId="{16E3FC98-CF6A-49D2-9466-CCE9B097A7EC}">
      <dsp:nvSpPr>
        <dsp:cNvPr id="0" name=""/>
        <dsp:cNvSpPr/>
      </dsp:nvSpPr>
      <dsp:spPr>
        <a:xfrm rot="5400000">
          <a:off x="-315735" y="2235084"/>
          <a:ext cx="2104902" cy="14734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State</a:t>
          </a:r>
          <a:endParaRPr lang="en-US" sz="3600" kern="1200" dirty="0"/>
        </a:p>
      </dsp:txBody>
      <dsp:txXfrm rot="-5400000">
        <a:off x="1" y="2656065"/>
        <a:ext cx="1473431" cy="631471"/>
      </dsp:txXfrm>
    </dsp:sp>
    <dsp:sp modelId="{4A1A3203-ECF9-44B7-974C-8960DFA50CDC}">
      <dsp:nvSpPr>
        <dsp:cNvPr id="0" name=""/>
        <dsp:cNvSpPr/>
      </dsp:nvSpPr>
      <dsp:spPr>
        <a:xfrm rot="5400000">
          <a:off x="4357922" y="-965142"/>
          <a:ext cx="1368186" cy="71371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Transportation Improvement Program (STIP)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Complete Streets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SPOT Safety/Mobility/HSIP</a:t>
          </a:r>
        </a:p>
      </dsp:txBody>
      <dsp:txXfrm rot="-5400000">
        <a:off x="1473432" y="1986137"/>
        <a:ext cx="7070379" cy="1234608"/>
      </dsp:txXfrm>
    </dsp:sp>
    <dsp:sp modelId="{741C3066-74B5-4CAB-AA19-852D7E17CB3F}">
      <dsp:nvSpPr>
        <dsp:cNvPr id="0" name=""/>
        <dsp:cNvSpPr/>
      </dsp:nvSpPr>
      <dsp:spPr>
        <a:xfrm rot="5400000">
          <a:off x="-315735" y="4150277"/>
          <a:ext cx="2104902" cy="14734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Local</a:t>
          </a:r>
          <a:endParaRPr lang="en-US" sz="3600" kern="1200" dirty="0"/>
        </a:p>
      </dsp:txBody>
      <dsp:txXfrm rot="-5400000">
        <a:off x="1" y="4571258"/>
        <a:ext cx="1473431" cy="631471"/>
      </dsp:txXfrm>
    </dsp:sp>
    <dsp:sp modelId="{F4AEAF9C-8896-4050-B7C0-A64A114F2573}">
      <dsp:nvSpPr>
        <dsp:cNvPr id="0" name=""/>
        <dsp:cNvSpPr/>
      </dsp:nvSpPr>
      <dsp:spPr>
        <a:xfrm rot="5400000">
          <a:off x="4357922" y="950051"/>
          <a:ext cx="1368186" cy="71371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Private Development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Local Government</a:t>
          </a:r>
        </a:p>
      </dsp:txBody>
      <dsp:txXfrm rot="-5400000">
        <a:off x="1473432" y="3901331"/>
        <a:ext cx="7070379" cy="1234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03B3102B-EE30-47C3-8CB6-24E6BD2B3AD9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AB80565A-6430-403C-ACB5-9E4C998607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0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3" cy="480388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3" y="0"/>
            <a:ext cx="3170583" cy="480388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r">
              <a:defRPr sz="1200"/>
            </a:lvl1pPr>
          </a:lstStyle>
          <a:p>
            <a:fld id="{239D6904-5E6A-45FE-AFB7-514C7ABC4477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7" tIns="47418" rIns="94837" bIns="474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4" y="4561227"/>
            <a:ext cx="5850835" cy="4320213"/>
          </a:xfrm>
          <a:prstGeom prst="rect">
            <a:avLst/>
          </a:prstGeom>
        </p:spPr>
        <p:txBody>
          <a:bodyPr vert="horz" lIns="94837" tIns="47418" rIns="94837" bIns="474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173"/>
            <a:ext cx="3170583" cy="480388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3" y="9119173"/>
            <a:ext cx="3170583" cy="480388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r">
              <a:defRPr sz="1200"/>
            </a:lvl1pPr>
          </a:lstStyle>
          <a:p>
            <a:fld id="{619938CA-5A11-4363-AE83-2883EC6111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6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4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20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2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537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33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6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46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56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9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50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7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3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0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73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11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55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7E3C7-CF0B-4348-AD33-5AB99D3B6B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62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7D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0375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1000"/>
            <a:ext cx="4371975" cy="12954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blipFill dpi="0" rotWithShape="1">
            <a:blip r:embed="rId3">
              <a:alphaModFix amt="17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9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7D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91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943600"/>
            <a:ext cx="2066925" cy="6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4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943600"/>
            <a:ext cx="2066925" cy="61242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457200" y="228600"/>
            <a:ext cx="8229600" cy="1165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007DC3"/>
                </a:solidFill>
                <a:latin typeface="Palatino Linotype" panose="02040502050505030304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4000" dirty="0">
                <a:latin typeface="+mj-lt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117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>
                <a:solidFill>
                  <a:srgbClr val="007D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943600"/>
            <a:ext cx="2066925" cy="6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7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943600"/>
            <a:ext cx="2066925" cy="6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1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33" y="2667000"/>
            <a:ext cx="7514035" cy="3124201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9492" y="5883276"/>
            <a:ext cx="85725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Agenda Item 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9210" y="5883276"/>
            <a:ext cx="5313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5867132"/>
            <a:ext cx="413375" cy="365125"/>
          </a:xfrm>
          <a:prstGeom prst="rect">
            <a:avLst/>
          </a:prstGeom>
        </p:spPr>
        <p:txBody>
          <a:bodyPr/>
          <a:lstStyle/>
          <a:p>
            <a:fld id="{248D69CE-320F-427F-A904-F84E75004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27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C5EAFF"/>
            </a:gs>
            <a:gs pos="65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6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  <p:sldLayoutId id="2147483655" r:id="rId6"/>
    <p:sldLayoutId id="2147483658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2.svg"/><Relationship Id="rId4" Type="http://schemas.openxmlformats.org/officeDocument/2006/relationships/image" Target="../media/image24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2.svg"/><Relationship Id="rId4" Type="http://schemas.openxmlformats.org/officeDocument/2006/relationships/image" Target="../media/image24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2209800"/>
          </a:xfrm>
        </p:spPr>
        <p:txBody>
          <a:bodyPr/>
          <a:lstStyle/>
          <a:p>
            <a:r>
              <a:rPr lang="en-US" b="1" dirty="0"/>
              <a:t>US 70 Multimodal Corridor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029200"/>
            <a:ext cx="6400800" cy="1371600"/>
          </a:xfrm>
        </p:spPr>
        <p:txBody>
          <a:bodyPr/>
          <a:lstStyle/>
          <a:p>
            <a:r>
              <a:rPr lang="en-US" sz="2400" dirty="0"/>
              <a:t>Hillsborough</a:t>
            </a:r>
          </a:p>
        </p:txBody>
      </p:sp>
    </p:spTree>
    <p:extLst>
      <p:ext uri="{BB962C8B-B14F-4D97-AF65-F5344CB8AC3E}">
        <p14:creationId xmlns:p14="http://schemas.microsoft.com/office/powerpoint/2010/main" val="1806264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3598" y="239581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Critical Issues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10</a:t>
            </a:fld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442513" y="3783925"/>
            <a:ext cx="6630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Schools in the corridor are significant sources of congestion.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Roadway infrastructure in the corridor does not have the capacity for the future projected traffic demand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traffic speeds contradict existing and planned residential and commercial development in the corridor.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1202917"/>
            <a:ext cx="4558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Active and Vehicular Transportation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42513" y="1752600"/>
            <a:ext cx="6630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Low-income populations have limited access to the multimodal transportation network.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Inadequate pedestrian connectivity to bus stops reduces transit demand.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Existing pedestrian facilities do not serve most of the corridor.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No dedicated bicycle facilities exist in the corridor. 	</a:t>
            </a:r>
          </a:p>
        </p:txBody>
      </p:sp>
      <p:pic>
        <p:nvPicPr>
          <p:cNvPr id="4" name="Graphic 1430280162">
            <a:extLst>
              <a:ext uri="{FF2B5EF4-FFF2-40B4-BE49-F238E27FC236}">
                <a16:creationId xmlns:a16="http://schemas.microsoft.com/office/drawing/2014/main" id="{60CCED68-3ECB-1FA4-7D35-011A164EF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1256" y="1125691"/>
            <a:ext cx="956310" cy="793750"/>
          </a:xfrm>
          <a:prstGeom prst="rect">
            <a:avLst/>
          </a:prstGeom>
        </p:spPr>
      </p:pic>
      <p:pic>
        <p:nvPicPr>
          <p:cNvPr id="5" name="Graphic 1627218733">
            <a:extLst>
              <a:ext uri="{FF2B5EF4-FFF2-40B4-BE49-F238E27FC236}">
                <a16:creationId xmlns:a16="http://schemas.microsoft.com/office/drawing/2014/main" id="{64335CDB-EF34-5CB7-0C09-04D620B02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1529" y="2243769"/>
            <a:ext cx="930910" cy="803910"/>
          </a:xfrm>
          <a:prstGeom prst="rect">
            <a:avLst/>
          </a:prstGeom>
        </p:spPr>
      </p:pic>
      <p:pic>
        <p:nvPicPr>
          <p:cNvPr id="7" name="Graphic 656166456">
            <a:extLst>
              <a:ext uri="{FF2B5EF4-FFF2-40B4-BE49-F238E27FC236}">
                <a16:creationId xmlns:a16="http://schemas.microsoft.com/office/drawing/2014/main" id="{612AE19B-B44C-7FBE-6153-BA34E203A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0471" y="3372007"/>
            <a:ext cx="817880" cy="723265"/>
          </a:xfrm>
          <a:prstGeom prst="rect">
            <a:avLst/>
          </a:prstGeom>
        </p:spPr>
      </p:pic>
      <p:pic>
        <p:nvPicPr>
          <p:cNvPr id="8" name="Graphic 1571187088">
            <a:extLst>
              <a:ext uri="{FF2B5EF4-FFF2-40B4-BE49-F238E27FC236}">
                <a16:creationId xmlns:a16="http://schemas.microsoft.com/office/drawing/2014/main" id="{EB4C7D12-5C61-F6DF-2DB3-20E4A17B15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1592" y="4419600"/>
            <a:ext cx="817245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55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230009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Critical Issues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11</a:t>
            </a:fld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95581" y="1226202"/>
            <a:ext cx="1024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Transit</a:t>
            </a:r>
          </a:p>
        </p:txBody>
      </p:sp>
      <p:sp>
        <p:nvSpPr>
          <p:cNvPr id="4" name="Rectangle 3"/>
          <p:cNvSpPr/>
          <p:nvPr/>
        </p:nvSpPr>
        <p:spPr>
          <a:xfrm>
            <a:off x="436215" y="1678009"/>
            <a:ext cx="68384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Low-income populations have limited access to the multimodal transportation network.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Inadequate pedestrian connectivity to bus stops reduces transit demand.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No bus stop in the corridor meets ADA standards.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Areas projected to experience significant employment growth, particularly for low-income jobs, are not served by public transit.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Bus service is too infrequent to be a convenient, reliable travel option, especially for those commuting at non-traditional times.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 routes do not serve some of the corridor’s largest trip producers and attractions. 	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	</a:t>
            </a:r>
          </a:p>
        </p:txBody>
      </p:sp>
      <p:pic>
        <p:nvPicPr>
          <p:cNvPr id="3" name="Graphic 1430280162">
            <a:extLst>
              <a:ext uri="{FF2B5EF4-FFF2-40B4-BE49-F238E27FC236}">
                <a16:creationId xmlns:a16="http://schemas.microsoft.com/office/drawing/2014/main" id="{35B3F9E0-0782-9183-6074-1839995F7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037" y="1284629"/>
            <a:ext cx="956310" cy="793750"/>
          </a:xfrm>
          <a:prstGeom prst="rect">
            <a:avLst/>
          </a:prstGeom>
        </p:spPr>
      </p:pic>
      <p:pic>
        <p:nvPicPr>
          <p:cNvPr id="5" name="Graphic 1627218733">
            <a:extLst>
              <a:ext uri="{FF2B5EF4-FFF2-40B4-BE49-F238E27FC236}">
                <a16:creationId xmlns:a16="http://schemas.microsoft.com/office/drawing/2014/main" id="{769EA6C2-1FB5-B69D-FC45-C737D0F6FD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1310" y="2402707"/>
            <a:ext cx="930910" cy="803910"/>
          </a:xfrm>
          <a:prstGeom prst="rect">
            <a:avLst/>
          </a:prstGeom>
        </p:spPr>
      </p:pic>
      <p:pic>
        <p:nvPicPr>
          <p:cNvPr id="6" name="Graphic 656166456">
            <a:extLst>
              <a:ext uri="{FF2B5EF4-FFF2-40B4-BE49-F238E27FC236}">
                <a16:creationId xmlns:a16="http://schemas.microsoft.com/office/drawing/2014/main" id="{03999B16-DBF7-E6C5-39E8-A84BC6729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0252" y="3530945"/>
            <a:ext cx="817880" cy="723265"/>
          </a:xfrm>
          <a:prstGeom prst="rect">
            <a:avLst/>
          </a:prstGeom>
        </p:spPr>
      </p:pic>
      <p:pic>
        <p:nvPicPr>
          <p:cNvPr id="7" name="Graphic 1571187088">
            <a:extLst>
              <a:ext uri="{FF2B5EF4-FFF2-40B4-BE49-F238E27FC236}">
                <a16:creationId xmlns:a16="http://schemas.microsoft.com/office/drawing/2014/main" id="{D1DC8F3A-B3DB-8894-4DB2-5E8013FD7F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51373" y="4578538"/>
            <a:ext cx="817245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74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312289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Critical Issues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12</a:t>
            </a:fld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26434" y="2133600"/>
            <a:ext cx="6477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Pedestrian crossings across US 70 lack adequate safety features.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traffic speeds pose a significant threat to non-automobile users.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dedicated bicycle facilities exist in the corridor.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corridor experiences a large amount of animal crash incidents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	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" y="151940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Safety</a:t>
            </a:r>
          </a:p>
        </p:txBody>
      </p:sp>
      <p:pic>
        <p:nvPicPr>
          <p:cNvPr id="3" name="Graphic 1430280162">
            <a:extLst>
              <a:ext uri="{FF2B5EF4-FFF2-40B4-BE49-F238E27FC236}">
                <a16:creationId xmlns:a16="http://schemas.microsoft.com/office/drawing/2014/main" id="{DED223DA-9446-5A92-B417-D3417F7D5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1256" y="1418068"/>
            <a:ext cx="956310" cy="793750"/>
          </a:xfrm>
          <a:prstGeom prst="rect">
            <a:avLst/>
          </a:prstGeom>
        </p:spPr>
      </p:pic>
      <p:pic>
        <p:nvPicPr>
          <p:cNvPr id="4" name="Graphic 1627218733">
            <a:extLst>
              <a:ext uri="{FF2B5EF4-FFF2-40B4-BE49-F238E27FC236}">
                <a16:creationId xmlns:a16="http://schemas.microsoft.com/office/drawing/2014/main" id="{1BF777B9-A929-5F4B-DACF-3655DC18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1529" y="2536146"/>
            <a:ext cx="930910" cy="803910"/>
          </a:xfrm>
          <a:prstGeom prst="rect">
            <a:avLst/>
          </a:prstGeom>
        </p:spPr>
      </p:pic>
      <p:pic>
        <p:nvPicPr>
          <p:cNvPr id="5" name="Graphic 656166456">
            <a:extLst>
              <a:ext uri="{FF2B5EF4-FFF2-40B4-BE49-F238E27FC236}">
                <a16:creationId xmlns:a16="http://schemas.microsoft.com/office/drawing/2014/main" id="{3092C281-DA72-EE57-ACC8-05F5F9FA2B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0471" y="3664384"/>
            <a:ext cx="817880" cy="723265"/>
          </a:xfrm>
          <a:prstGeom prst="rect">
            <a:avLst/>
          </a:prstGeom>
        </p:spPr>
      </p:pic>
      <p:pic>
        <p:nvPicPr>
          <p:cNvPr id="8" name="Graphic 216077975">
            <a:extLst>
              <a:ext uri="{FF2B5EF4-FFF2-40B4-BE49-F238E27FC236}">
                <a16:creationId xmlns:a16="http://schemas.microsoft.com/office/drawing/2014/main" id="{6A3DDA76-74FE-E814-C2F8-8C1E83CEF3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1786" t="57497" r="41800" b="4518"/>
          <a:stretch/>
        </p:blipFill>
        <p:spPr bwMode="auto">
          <a:xfrm>
            <a:off x="7954884" y="4610272"/>
            <a:ext cx="584200" cy="902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206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" y="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Recommendations - Policy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13</a:t>
            </a:fld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28601" y="937416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72B67"/>
                </a:solidFill>
                <a:latin typeface="Segoe UI Semibold" panose="020B0702040204020203" pitchFamily="34" charset="0"/>
              </a:rPr>
              <a:t>Extend sidewalk connectivity to anticipated growth areas. </a:t>
            </a:r>
            <a:endParaRPr lang="en-US" sz="2400" dirty="0">
              <a:solidFill>
                <a:srgbClr val="272B67"/>
              </a:solidFill>
              <a:latin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egoe UI" panose="020B0502040204020203" pitchFamily="34" charset="0"/>
              </a:rPr>
              <a:t>Establish a maintenance agreement between NCDOT and Orange County for new and existing pedestrian facilities on US 70.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egoe UI" panose="020B0502040204020203" pitchFamily="34" charset="0"/>
              </a:rPr>
              <a:t>Require developers building on land parcels fronting US 70 to either construct sidewalk along their frontages, dedicate ROW for future construction, or pay in lieu.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2325" y="42672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72B67"/>
                </a:solidFill>
                <a:latin typeface="Segoe UI Semibold" panose="020B0702040204020203" pitchFamily="34" charset="0"/>
              </a:rPr>
              <a:t>Manage travel demand for future development in the Efland-Buckhorn-Mebane economic development area. </a:t>
            </a:r>
            <a:endParaRPr lang="en-US" sz="2400" dirty="0">
              <a:solidFill>
                <a:srgbClr val="272B67"/>
              </a:solidFill>
              <a:latin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egoe UI" panose="020B0502040204020203" pitchFamily="34" charset="0"/>
              </a:rPr>
              <a:t>Update the </a:t>
            </a:r>
            <a:r>
              <a:rPr lang="en-US" sz="2400" i="1" dirty="0">
                <a:solidFill>
                  <a:srgbClr val="000000"/>
                </a:solidFill>
                <a:latin typeface="Segoe UI" panose="020B0502040204020203" pitchFamily="34" charset="0"/>
              </a:rPr>
              <a:t>Efland-Buckhorn-Mebane Access Management Plan </a:t>
            </a:r>
            <a:r>
              <a:rPr lang="en-US" sz="2400" dirty="0">
                <a:solidFill>
                  <a:srgbClr val="000000"/>
                </a:solidFill>
                <a:latin typeface="Segoe UI" panose="020B0502040204020203" pitchFamily="34" charset="0"/>
              </a:rPr>
              <a:t>to include pedestrian, bicycle, and transit connectivity recommendations. </a:t>
            </a:r>
          </a:p>
        </p:txBody>
      </p:sp>
    </p:spTree>
    <p:extLst>
      <p:ext uri="{BB962C8B-B14F-4D97-AF65-F5344CB8AC3E}">
        <p14:creationId xmlns:p14="http://schemas.microsoft.com/office/powerpoint/2010/main" val="305285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14</a:t>
            </a:fld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94277" y="3153508"/>
            <a:ext cx="274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Reduce Speed </a:t>
            </a:r>
            <a:r>
              <a:rPr lang="en-US" dirty="0">
                <a:sym typeface="Wingdings" panose="05000000000000000000" pitchFamily="2" charset="2"/>
              </a:rPr>
              <a:t>Preferably 35 mph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5354" y="3062441"/>
            <a:ext cx="274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Intersection Improvements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4380" y="6097369"/>
            <a:ext cx="274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Transit Oriented Development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30192"/>
            <a:ext cx="9144000" cy="7579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Recommendations - Hillsborough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06F29561-D27A-B6C3-E8D8-227519CA06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7" t="29002" r="21826" b="34745"/>
          <a:stretch/>
        </p:blipFill>
        <p:spPr>
          <a:xfrm>
            <a:off x="490782" y="794438"/>
            <a:ext cx="3451564" cy="21450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DD1CC90A-8133-DCDC-FD1F-21BC00CB5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4" t="9015" r="28763" b="51060"/>
          <a:stretch/>
        </p:blipFill>
        <p:spPr>
          <a:xfrm>
            <a:off x="4931354" y="788146"/>
            <a:ext cx="3679246" cy="21933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 descr="A map of a city&#10;&#10;Description automatically generated">
            <a:extLst>
              <a:ext uri="{FF2B5EF4-FFF2-40B4-BE49-F238E27FC236}">
                <a16:creationId xmlns:a16="http://schemas.microsoft.com/office/drawing/2014/main" id="{29053A1A-8B4C-EA28-CADF-55136DAA73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 t="22955" r="10834" b="29394"/>
          <a:stretch/>
        </p:blipFill>
        <p:spPr>
          <a:xfrm>
            <a:off x="3463982" y="3214942"/>
            <a:ext cx="2438400" cy="28194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287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15</a:t>
            </a:fld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577" y="914400"/>
            <a:ext cx="8161245" cy="52808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30192"/>
            <a:ext cx="9144000" cy="7579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Recommendations - Hillsborough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204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16</a:t>
            </a:fld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52" y="990600"/>
            <a:ext cx="8070096" cy="52218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30192"/>
            <a:ext cx="9144000" cy="7579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Recommendations - Hillsborough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2768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17</a:t>
            </a:fld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16" y="685800"/>
            <a:ext cx="5683967" cy="3677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7686" y="3159784"/>
            <a:ext cx="5682095" cy="36766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30192"/>
            <a:ext cx="9144000" cy="7579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Recommendations - Hillsborough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1391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18</a:t>
            </a:fld>
            <a:endParaRPr lang="en-US" sz="1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192"/>
            <a:ext cx="9144000" cy="7579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Recommendations - Hillsborough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043990"/>
            <a:ext cx="8077200" cy="522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" y="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Recommendations - Funding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19</a:t>
            </a:fld>
            <a:endParaRPr lang="en-US" sz="12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49171039"/>
              </p:ext>
            </p:extLst>
          </p:nvPr>
        </p:nvGraphicFramePr>
        <p:xfrm>
          <a:off x="266701" y="800100"/>
          <a:ext cx="86106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533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686800" cy="5486400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en-US" sz="3600" dirty="0"/>
              <a:t>Background</a:t>
            </a:r>
            <a:endParaRPr lang="en-US" sz="2400" dirty="0"/>
          </a:p>
          <a:p>
            <a:pPr lvl="1" algn="just">
              <a:spcBef>
                <a:spcPts val="0"/>
              </a:spcBef>
            </a:pPr>
            <a:r>
              <a:rPr lang="en-US" dirty="0"/>
              <a:t>Existing Conditions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Public Engagement</a:t>
            </a:r>
          </a:p>
          <a:p>
            <a:pPr lvl="1" algn="just">
              <a:spcBef>
                <a:spcPts val="0"/>
              </a:spcBef>
            </a:pPr>
            <a:endParaRPr lang="en-US" dirty="0"/>
          </a:p>
          <a:p>
            <a:pPr algn="just">
              <a:spcBef>
                <a:spcPts val="0"/>
              </a:spcBef>
            </a:pPr>
            <a:r>
              <a:rPr lang="en-US" dirty="0"/>
              <a:t>Draft Plan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Goals, Objectives, Critical Issues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Recommendations</a:t>
            </a:r>
          </a:p>
          <a:p>
            <a:pPr lvl="1" algn="just">
              <a:spcBef>
                <a:spcPts val="0"/>
              </a:spcBef>
            </a:pPr>
            <a:endParaRPr lang="en-US" dirty="0"/>
          </a:p>
          <a:p>
            <a:pPr algn="just">
              <a:spcBef>
                <a:spcPts val="0"/>
              </a:spcBef>
            </a:pPr>
            <a:r>
              <a:rPr lang="en-US" dirty="0"/>
              <a:t>Implementation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Funding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" y="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Outline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382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Requested Action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20</a:t>
            </a:fld>
            <a:endParaRPr lang="en-US" sz="1200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686800" cy="5486400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en-US" sz="3600" dirty="0"/>
              <a:t>Approve US 70 Multimodal Corridor for portions of Segment C, D and F without Hillsborough Town Limits</a:t>
            </a:r>
            <a:endParaRPr lang="en-US" sz="2400" i="1" dirty="0"/>
          </a:p>
          <a:p>
            <a:pPr algn="just">
              <a:spcBef>
                <a:spcPts val="0"/>
              </a:spcBef>
            </a:pPr>
            <a:endParaRPr lang="en-US" dirty="0"/>
          </a:p>
          <a:p>
            <a:pPr algn="just">
              <a:spcBef>
                <a:spcPts val="0"/>
              </a:spcBef>
            </a:pPr>
            <a:r>
              <a:rPr lang="en-US" dirty="0"/>
              <a:t>Endorse US 70 Multimodal Corridor outside Hillsborough.</a:t>
            </a:r>
          </a:p>
        </p:txBody>
      </p:sp>
    </p:spTree>
    <p:extLst>
      <p:ext uri="{BB962C8B-B14F-4D97-AF65-F5344CB8AC3E}">
        <p14:creationId xmlns:p14="http://schemas.microsoft.com/office/powerpoint/2010/main" val="319310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0AA29D3-E912-4AA4-A1E3-5E550A950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3224"/>
            <a:ext cx="3657600" cy="934152"/>
          </a:xfrm>
          <a:prstGeom prst="rect">
            <a:avLst/>
          </a:prstGeom>
        </p:spPr>
      </p:pic>
      <p:pic>
        <p:nvPicPr>
          <p:cNvPr id="12" name="Picture 4" descr="Town of Hillsborough">
            <a:extLst>
              <a:ext uri="{FF2B5EF4-FFF2-40B4-BE49-F238E27FC236}">
                <a16:creationId xmlns:a16="http://schemas.microsoft.com/office/drawing/2014/main" id="{E54275B7-D4B3-4746-BA43-A224D6B8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8248"/>
            <a:ext cx="3690403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ck to Home">
            <a:extLst>
              <a:ext uri="{FF2B5EF4-FFF2-40B4-BE49-F238E27FC236}">
                <a16:creationId xmlns:a16="http://schemas.microsoft.com/office/drawing/2014/main" id="{ED34CCC3-7280-4271-AB41-34366AE0F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70632"/>
            <a:ext cx="3455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8E1C2A4-FC6D-4251-93C7-7A1E929FB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0" r="24729"/>
          <a:stretch/>
        </p:blipFill>
        <p:spPr bwMode="auto">
          <a:xfrm>
            <a:off x="3505200" y="4996824"/>
            <a:ext cx="1443827" cy="16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CHC-MPO - Crunchbase Company Profile &amp; Funding">
            <a:extLst>
              <a:ext uri="{FF2B5EF4-FFF2-40B4-BE49-F238E27FC236}">
                <a16:creationId xmlns:a16="http://schemas.microsoft.com/office/drawing/2014/main" id="{434515C2-7178-4813-AB4D-F25100404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2" b="33456"/>
          <a:stretch/>
        </p:blipFill>
        <p:spPr bwMode="auto">
          <a:xfrm>
            <a:off x="5334000" y="1045604"/>
            <a:ext cx="3657600" cy="140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E1C999C-075F-4AA1-AB39-083653AC0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" y="4015368"/>
            <a:ext cx="2640211" cy="11887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8585" y="0"/>
            <a:ext cx="9144000" cy="609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Background</a:t>
            </a:r>
          </a:p>
          <a:p>
            <a:endParaRPr lang="en-US" sz="33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394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72D0EE2C-74D4-434C-86EC-1F4B7067C5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1110" r="3222" b="27974"/>
          <a:stretch/>
        </p:blipFill>
        <p:spPr>
          <a:xfrm>
            <a:off x="12834" y="0"/>
            <a:ext cx="9158598" cy="3810000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ED73F9BA-FE6B-485D-966E-9C252E958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11376" r="3591" b="28575"/>
          <a:stretch/>
        </p:blipFill>
        <p:spPr>
          <a:xfrm>
            <a:off x="-1" y="3276600"/>
            <a:ext cx="9171433" cy="3581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8800" y="2514600"/>
            <a:ext cx="3448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Study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70A in Hillsborough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3600" y="6001434"/>
            <a:ext cx="3768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6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Studies separately &amp; collectively</a:t>
            </a:r>
          </a:p>
        </p:txBody>
      </p:sp>
    </p:spTree>
    <p:extLst>
      <p:ext uri="{BB962C8B-B14F-4D97-AF65-F5344CB8AC3E}">
        <p14:creationId xmlns:p14="http://schemas.microsoft.com/office/powerpoint/2010/main" val="19830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332"/>
            <a:ext cx="4049623" cy="329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19" y="807036"/>
            <a:ext cx="4413957" cy="2582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222" y="1332745"/>
            <a:ext cx="4567219" cy="2698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919" y="1897492"/>
            <a:ext cx="4463949" cy="2647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8674" y="2475400"/>
            <a:ext cx="4296821" cy="255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94" y="2686856"/>
            <a:ext cx="3992748" cy="23008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76" y="3126812"/>
            <a:ext cx="4645274" cy="2685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00" y="3601535"/>
            <a:ext cx="4689674" cy="2659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1200" y="4180944"/>
            <a:ext cx="4832837" cy="26731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9229" y="5012041"/>
            <a:ext cx="206819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Traffic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Level of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Heavy Truck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Peak &amp; non-Peak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Off-road crashes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8585" y="0"/>
            <a:ext cx="9144000" cy="609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Existing Conditions</a:t>
            </a:r>
          </a:p>
          <a:p>
            <a:endParaRPr lang="en-US" sz="33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576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656084"/>
            <a:ext cx="4014216" cy="5019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31521"/>
            <a:ext cx="4219531" cy="50072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585" y="0"/>
            <a:ext cx="9144000" cy="609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Public Engagement</a:t>
            </a:r>
          </a:p>
          <a:p>
            <a:endParaRPr lang="en-US" sz="3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0553" y="5791200"/>
            <a:ext cx="2275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Round Workshop</a:t>
            </a:r>
          </a:p>
          <a:p>
            <a:pPr algn="ctr"/>
            <a:r>
              <a:rPr lang="en-US" dirty="0"/>
              <a:t>March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1590" y="5791200"/>
            <a:ext cx="2389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 Round Workshop</a:t>
            </a:r>
          </a:p>
          <a:p>
            <a:pPr algn="ctr"/>
            <a:r>
              <a:rPr lang="en-US" dirty="0"/>
              <a:t>November/December</a:t>
            </a:r>
          </a:p>
        </p:txBody>
      </p:sp>
    </p:spTree>
    <p:extLst>
      <p:ext uri="{BB962C8B-B14F-4D97-AF65-F5344CB8AC3E}">
        <p14:creationId xmlns:p14="http://schemas.microsoft.com/office/powerpoint/2010/main" val="30232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" y="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Public Engagement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7</a:t>
            </a:fld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173567" y="880168"/>
            <a:ext cx="3924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Relieving vehicular congestion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Slowing down speeds of cars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Improving intersections and crosswalks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98" r="5242"/>
          <a:stretch/>
        </p:blipFill>
        <p:spPr>
          <a:xfrm>
            <a:off x="71597" y="2786867"/>
            <a:ext cx="9000807" cy="335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2400" y="880168"/>
            <a:ext cx="5164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Maintain the character of the corridor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Providing more bus, pedestrian and bicycle connections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access and circulation into schools. </a:t>
            </a:r>
          </a:p>
        </p:txBody>
      </p:sp>
    </p:spTree>
    <p:extLst>
      <p:ext uri="{BB962C8B-B14F-4D97-AF65-F5344CB8AC3E}">
        <p14:creationId xmlns:p14="http://schemas.microsoft.com/office/powerpoint/2010/main" val="570665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" y="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Goals and Objectives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8</a:t>
            </a:fld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560044" y="971664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60044" y="2117807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Placemaking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60044" y="324831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Safety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60044" y="4468224"/>
            <a:ext cx="1601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Job Access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5510" y="5434010"/>
            <a:ext cx="2410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Natural Environment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21814" y="741628"/>
            <a:ext cx="280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traffic congest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Prioritize bike/</a:t>
            </a:r>
            <a:r>
              <a:rPr lang="en-US" dirty="0" err="1"/>
              <a:t>ped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transit access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13425" y="1788006"/>
            <a:ext cx="4604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Transportation investment protect community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Prioritize bike, </a:t>
            </a:r>
            <a:r>
              <a:rPr lang="en-US" dirty="0" err="1"/>
              <a:t>ped</a:t>
            </a:r>
            <a:r>
              <a:rPr lang="en-US" dirty="0"/>
              <a:t>, and transit in urban areas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21814" y="3048256"/>
            <a:ext cx="463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comfort for non-automobile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towards Vision 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pedestrian-automobile conflicts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21814" y="4546711"/>
            <a:ext cx="459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access to jobs in and outside corridor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21814" y="5464788"/>
            <a:ext cx="415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multimodal access to parks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wildlife-automobile conflicts</a:t>
            </a:r>
          </a:p>
        </p:txBody>
      </p:sp>
      <p:pic>
        <p:nvPicPr>
          <p:cNvPr id="3" name="Graphic 1430280162">
            <a:extLst>
              <a:ext uri="{FF2B5EF4-FFF2-40B4-BE49-F238E27FC236}">
                <a16:creationId xmlns:a16="http://schemas.microsoft.com/office/drawing/2014/main" id="{1CAEC276-58D9-4DB4-8E95-D3653B3D4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200" y="754810"/>
            <a:ext cx="956310" cy="793750"/>
          </a:xfrm>
          <a:prstGeom prst="rect">
            <a:avLst/>
          </a:prstGeom>
        </p:spPr>
      </p:pic>
      <p:pic>
        <p:nvPicPr>
          <p:cNvPr id="4" name="Graphic 1627218733">
            <a:extLst>
              <a:ext uri="{FF2B5EF4-FFF2-40B4-BE49-F238E27FC236}">
                <a16:creationId xmlns:a16="http://schemas.microsoft.com/office/drawing/2014/main" id="{8692D8EA-9854-4290-9064-DF3D00E474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304" y="1929277"/>
            <a:ext cx="930910" cy="803910"/>
          </a:xfrm>
          <a:prstGeom prst="rect">
            <a:avLst/>
          </a:prstGeom>
        </p:spPr>
      </p:pic>
      <p:pic>
        <p:nvPicPr>
          <p:cNvPr id="5" name="Graphic 656166456">
            <a:extLst>
              <a:ext uri="{FF2B5EF4-FFF2-40B4-BE49-F238E27FC236}">
                <a16:creationId xmlns:a16="http://schemas.microsoft.com/office/drawing/2014/main" id="{37BAE3E9-E13B-4111-A371-273D304E5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415" y="3086734"/>
            <a:ext cx="817880" cy="723265"/>
          </a:xfrm>
          <a:prstGeom prst="rect">
            <a:avLst/>
          </a:prstGeom>
        </p:spPr>
      </p:pic>
      <p:pic>
        <p:nvPicPr>
          <p:cNvPr id="10" name="Graphic 1571187088">
            <a:extLst>
              <a:ext uri="{FF2B5EF4-FFF2-40B4-BE49-F238E27FC236}">
                <a16:creationId xmlns:a16="http://schemas.microsoft.com/office/drawing/2014/main" id="{2F28A7EF-4DD4-4FAC-B341-A8EF387CF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4136" y="4259657"/>
            <a:ext cx="817245" cy="817245"/>
          </a:xfrm>
          <a:prstGeom prst="rect">
            <a:avLst/>
          </a:prstGeom>
        </p:spPr>
      </p:pic>
      <p:pic>
        <p:nvPicPr>
          <p:cNvPr id="23" name="Graphic 216077975">
            <a:extLst>
              <a:ext uri="{FF2B5EF4-FFF2-40B4-BE49-F238E27FC236}">
                <a16:creationId xmlns:a16="http://schemas.microsoft.com/office/drawing/2014/main" id="{9C45ADBB-3B59-4D60-8581-8357A611D8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1786" t="57497" r="41800" b="4518"/>
          <a:stretch/>
        </p:blipFill>
        <p:spPr bwMode="auto">
          <a:xfrm>
            <a:off x="690658" y="5336469"/>
            <a:ext cx="584200" cy="902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7268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86" y="243928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Critical Issues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629400"/>
            <a:ext cx="381001" cy="228600"/>
          </a:xfrm>
        </p:spPr>
        <p:txBody>
          <a:bodyPr/>
          <a:lstStyle/>
          <a:p>
            <a:fld id="{248D69CE-320F-427F-A904-F84E75004A59}" type="slidenum">
              <a:rPr lang="en-US" sz="1200" smtClean="0"/>
              <a:t>9</a:t>
            </a:fld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340904" y="1767792"/>
            <a:ext cx="5838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Natural areas that are recreational destinations lack connectivity to the multimodal transportation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corridor experiences a large amount of animal crash incidents.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329712" y="3886200"/>
            <a:ext cx="58388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US 70 poses a significant barrier to pedestrian connectivity in urban areas despite existing crossings.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US 70 does not have sufficient multimodal facilities to support its growing business.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US 70 detracts from the character of the municipalities it traverses.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897" y="1275247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Natural Environment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897" y="341742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Built Environment</a:t>
            </a:r>
          </a:p>
        </p:txBody>
      </p:sp>
      <p:pic>
        <p:nvPicPr>
          <p:cNvPr id="3" name="Graphic 1430280162">
            <a:extLst>
              <a:ext uri="{FF2B5EF4-FFF2-40B4-BE49-F238E27FC236}">
                <a16:creationId xmlns:a16="http://schemas.microsoft.com/office/drawing/2014/main" id="{4C044DBF-EA95-3BBE-22FA-20D27BA6F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9689" y="1278482"/>
            <a:ext cx="956310" cy="793750"/>
          </a:xfrm>
          <a:prstGeom prst="rect">
            <a:avLst/>
          </a:prstGeom>
        </p:spPr>
      </p:pic>
      <p:pic>
        <p:nvPicPr>
          <p:cNvPr id="4" name="Graphic 1627218733">
            <a:extLst>
              <a:ext uri="{FF2B5EF4-FFF2-40B4-BE49-F238E27FC236}">
                <a16:creationId xmlns:a16="http://schemas.microsoft.com/office/drawing/2014/main" id="{880EAE02-D7A5-B45F-97EA-52853C16FB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5798" y="1273402"/>
            <a:ext cx="930910" cy="803910"/>
          </a:xfrm>
          <a:prstGeom prst="rect">
            <a:avLst/>
          </a:prstGeom>
        </p:spPr>
      </p:pic>
      <p:pic>
        <p:nvPicPr>
          <p:cNvPr id="5" name="Graphic 656166456">
            <a:extLst>
              <a:ext uri="{FF2B5EF4-FFF2-40B4-BE49-F238E27FC236}">
                <a16:creationId xmlns:a16="http://schemas.microsoft.com/office/drawing/2014/main" id="{8406B312-DE60-F754-74FE-2DEC6F474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67315" y="2266224"/>
            <a:ext cx="817880" cy="723265"/>
          </a:xfrm>
          <a:prstGeom prst="rect">
            <a:avLst/>
          </a:prstGeom>
        </p:spPr>
      </p:pic>
      <p:pic>
        <p:nvPicPr>
          <p:cNvPr id="19" name="Graphic 216077975">
            <a:extLst>
              <a:ext uri="{FF2B5EF4-FFF2-40B4-BE49-F238E27FC236}">
                <a16:creationId xmlns:a16="http://schemas.microsoft.com/office/drawing/2014/main" id="{927CBC4B-AB10-899A-A7DA-AC47F9643C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1786" t="57497" r="41800" b="4518"/>
          <a:stretch/>
        </p:blipFill>
        <p:spPr bwMode="auto">
          <a:xfrm>
            <a:off x="7999153" y="2158751"/>
            <a:ext cx="584200" cy="902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Graphic 1430280162">
            <a:extLst>
              <a:ext uri="{FF2B5EF4-FFF2-40B4-BE49-F238E27FC236}">
                <a16:creationId xmlns:a16="http://schemas.microsoft.com/office/drawing/2014/main" id="{439EF427-E59C-3EF4-938E-41E73A4A6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9689" y="3822612"/>
            <a:ext cx="956310" cy="793750"/>
          </a:xfrm>
          <a:prstGeom prst="rect">
            <a:avLst/>
          </a:prstGeom>
        </p:spPr>
      </p:pic>
      <p:pic>
        <p:nvPicPr>
          <p:cNvPr id="21" name="Graphic 1627218733">
            <a:extLst>
              <a:ext uri="{FF2B5EF4-FFF2-40B4-BE49-F238E27FC236}">
                <a16:creationId xmlns:a16="http://schemas.microsoft.com/office/drawing/2014/main" id="{BA3E4939-A6BA-E62A-CDB0-BCCA3D344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5798" y="3817532"/>
            <a:ext cx="930910" cy="803910"/>
          </a:xfrm>
          <a:prstGeom prst="rect">
            <a:avLst/>
          </a:prstGeom>
        </p:spPr>
      </p:pic>
      <p:pic>
        <p:nvPicPr>
          <p:cNvPr id="22" name="Graphic 656166456">
            <a:extLst>
              <a:ext uri="{FF2B5EF4-FFF2-40B4-BE49-F238E27FC236}">
                <a16:creationId xmlns:a16="http://schemas.microsoft.com/office/drawing/2014/main" id="{834C24CF-4EFA-7034-1F4F-EC1B63622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67315" y="4810354"/>
            <a:ext cx="817880" cy="723265"/>
          </a:xfrm>
          <a:prstGeom prst="rect">
            <a:avLst/>
          </a:prstGeom>
        </p:spPr>
      </p:pic>
      <p:pic>
        <p:nvPicPr>
          <p:cNvPr id="24" name="Graphic 1571187088">
            <a:extLst>
              <a:ext uri="{FF2B5EF4-FFF2-40B4-BE49-F238E27FC236}">
                <a16:creationId xmlns:a16="http://schemas.microsoft.com/office/drawing/2014/main" id="{F884935A-F18E-602F-9240-3299FAB078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82630" y="4763363"/>
            <a:ext cx="817245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71022"/>
      </p:ext>
    </p:extLst>
  </p:cSld>
  <p:clrMapOvr>
    <a:masterClrMapping/>
  </p:clrMapOvr>
</p:sld>
</file>

<file path=ppt/theme/theme1.xml><?xml version="1.0" encoding="utf-8"?>
<a:theme xmlns:a="http://schemas.openxmlformats.org/drawingml/2006/main" name="Bicycle Safety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Bicycle Safety Presentation</Template>
  <TotalTime>5123</TotalTime>
  <Words>697</Words>
  <Application>Microsoft Office PowerPoint</Application>
  <PresentationFormat>On-screen Show (4:3)</PresentationFormat>
  <Paragraphs>149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Segoe UI</vt:lpstr>
      <vt:lpstr>Segoe UI Semibold</vt:lpstr>
      <vt:lpstr>Wingdings</vt:lpstr>
      <vt:lpstr>Bicycle Safety Presentation</vt:lpstr>
      <vt:lpstr>US 70 Multimodal Corridor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Bicycle Safety Campaign</dc:title>
  <dc:creator>Test</dc:creator>
  <cp:lastModifiedBy>Sarah Kimrey</cp:lastModifiedBy>
  <cp:revision>293</cp:revision>
  <cp:lastPrinted>2023-03-07T18:43:06Z</cp:lastPrinted>
  <dcterms:created xsi:type="dcterms:W3CDTF">2018-05-14T16:22:55Z</dcterms:created>
  <dcterms:modified xsi:type="dcterms:W3CDTF">2024-03-25T12:24:36Z</dcterms:modified>
</cp:coreProperties>
</file>