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56" r:id="rId5"/>
    <p:sldId id="293" r:id="rId6"/>
    <p:sldId id="315" r:id="rId7"/>
    <p:sldId id="294" r:id="rId8"/>
    <p:sldId id="310" r:id="rId9"/>
    <p:sldId id="311" r:id="rId10"/>
    <p:sldId id="295" r:id="rId11"/>
    <p:sldId id="312" r:id="rId12"/>
    <p:sldId id="296" r:id="rId13"/>
    <p:sldId id="313" r:id="rId14"/>
    <p:sldId id="299" r:id="rId15"/>
    <p:sldId id="307" r:id="rId16"/>
    <p:sldId id="314"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 Efird" initials="ME" lastIdx="2" clrIdx="0">
    <p:extLst>
      <p:ext uri="{19B8F6BF-5375-455C-9EA6-DF929625EA0E}">
        <p15:presenceInfo xmlns:p15="http://schemas.microsoft.com/office/powerpoint/2012/main" userId="S::Matt.Efird@hillsboroughnc.gov::69aab599-92bb-47aa-90fc-2fe92c7945d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1D2D4"/>
    <a:srgbClr val="F0B3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AD4F83-31C6-4A9C-9AC7-DA98A5ED8434}" v="286" dt="2024-02-29T21:11:11.0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 Efird" userId="69aab599-92bb-47aa-90fc-2fe92c7945dd" providerId="ADAL" clId="{0AAD4F83-31C6-4A9C-9AC7-DA98A5ED8434}"/>
    <pc:docChg chg="custSel addSld modSld">
      <pc:chgData name="Matt Efird" userId="69aab599-92bb-47aa-90fc-2fe92c7945dd" providerId="ADAL" clId="{0AAD4F83-31C6-4A9C-9AC7-DA98A5ED8434}" dt="2024-02-29T21:11:35.873" v="463" actId="20577"/>
      <pc:docMkLst>
        <pc:docMk/>
      </pc:docMkLst>
      <pc:sldChg chg="modSp mod">
        <pc:chgData name="Matt Efird" userId="69aab599-92bb-47aa-90fc-2fe92c7945dd" providerId="ADAL" clId="{0AAD4F83-31C6-4A9C-9AC7-DA98A5ED8434}" dt="2024-02-28T21:54:36.719" v="436" actId="6549"/>
        <pc:sldMkLst>
          <pc:docMk/>
          <pc:sldMk cId="3119967846" sldId="293"/>
        </pc:sldMkLst>
        <pc:spChg chg="mod">
          <ac:chgData name="Matt Efird" userId="69aab599-92bb-47aa-90fc-2fe92c7945dd" providerId="ADAL" clId="{0AAD4F83-31C6-4A9C-9AC7-DA98A5ED8434}" dt="2024-02-28T21:54:36.719" v="436" actId="6549"/>
          <ac:spMkLst>
            <pc:docMk/>
            <pc:sldMk cId="3119967846" sldId="293"/>
            <ac:spMk id="13" creationId="{00000000-0000-0000-0000-000000000000}"/>
          </ac:spMkLst>
        </pc:spChg>
      </pc:sldChg>
      <pc:sldChg chg="modSp mod">
        <pc:chgData name="Matt Efird" userId="69aab599-92bb-47aa-90fc-2fe92c7945dd" providerId="ADAL" clId="{0AAD4F83-31C6-4A9C-9AC7-DA98A5ED8434}" dt="2024-02-22T16:21:36.462" v="221" actId="20577"/>
        <pc:sldMkLst>
          <pc:docMk/>
          <pc:sldMk cId="3038696453" sldId="295"/>
        </pc:sldMkLst>
        <pc:spChg chg="mod">
          <ac:chgData name="Matt Efird" userId="69aab599-92bb-47aa-90fc-2fe92c7945dd" providerId="ADAL" clId="{0AAD4F83-31C6-4A9C-9AC7-DA98A5ED8434}" dt="2024-02-22T16:21:36.462" v="221" actId="20577"/>
          <ac:spMkLst>
            <pc:docMk/>
            <pc:sldMk cId="3038696453" sldId="295"/>
            <ac:spMk id="13" creationId="{00000000-0000-0000-0000-000000000000}"/>
          </ac:spMkLst>
        </pc:spChg>
      </pc:sldChg>
      <pc:sldChg chg="modSp mod addCm delCm modCm">
        <pc:chgData name="Matt Efird" userId="69aab599-92bb-47aa-90fc-2fe92c7945dd" providerId="ADAL" clId="{0AAD4F83-31C6-4A9C-9AC7-DA98A5ED8434}" dt="2024-02-28T21:56:58.471" v="448" actId="207"/>
        <pc:sldMkLst>
          <pc:docMk/>
          <pc:sldMk cId="3813227414" sldId="296"/>
        </pc:sldMkLst>
        <pc:spChg chg="mod">
          <ac:chgData name="Matt Efird" userId="69aab599-92bb-47aa-90fc-2fe92c7945dd" providerId="ADAL" clId="{0AAD4F83-31C6-4A9C-9AC7-DA98A5ED8434}" dt="2024-02-28T21:56:58.471" v="448" actId="207"/>
          <ac:spMkLst>
            <pc:docMk/>
            <pc:sldMk cId="3813227414" sldId="296"/>
            <ac:spMk id="5" creationId="{5BA95B85-DA90-4970-833B-D3E43EBB9F55}"/>
          </ac:spMkLst>
        </pc:spChg>
      </pc:sldChg>
      <pc:sldChg chg="modSp mod">
        <pc:chgData name="Matt Efird" userId="69aab599-92bb-47aa-90fc-2fe92c7945dd" providerId="ADAL" clId="{0AAD4F83-31C6-4A9C-9AC7-DA98A5ED8434}" dt="2024-02-22T15:36:00.989" v="45" actId="20577"/>
        <pc:sldMkLst>
          <pc:docMk/>
          <pc:sldMk cId="1494887978" sldId="299"/>
        </pc:sldMkLst>
        <pc:spChg chg="mod">
          <ac:chgData name="Matt Efird" userId="69aab599-92bb-47aa-90fc-2fe92c7945dd" providerId="ADAL" clId="{0AAD4F83-31C6-4A9C-9AC7-DA98A5ED8434}" dt="2024-02-22T15:36:00.989" v="45" actId="20577"/>
          <ac:spMkLst>
            <pc:docMk/>
            <pc:sldMk cId="1494887978" sldId="299"/>
            <ac:spMk id="13" creationId="{00000000-0000-0000-0000-000000000000}"/>
          </ac:spMkLst>
        </pc:spChg>
      </pc:sldChg>
      <pc:sldChg chg="modSp mod">
        <pc:chgData name="Matt Efird" userId="69aab599-92bb-47aa-90fc-2fe92c7945dd" providerId="ADAL" clId="{0AAD4F83-31C6-4A9C-9AC7-DA98A5ED8434}" dt="2024-02-22T16:23:59.477" v="431" actId="20577"/>
        <pc:sldMkLst>
          <pc:docMk/>
          <pc:sldMk cId="2652009970" sldId="307"/>
        </pc:sldMkLst>
        <pc:spChg chg="mod">
          <ac:chgData name="Matt Efird" userId="69aab599-92bb-47aa-90fc-2fe92c7945dd" providerId="ADAL" clId="{0AAD4F83-31C6-4A9C-9AC7-DA98A5ED8434}" dt="2024-02-22T16:23:59.477" v="431" actId="20577"/>
          <ac:spMkLst>
            <pc:docMk/>
            <pc:sldMk cId="2652009970" sldId="307"/>
            <ac:spMk id="13" creationId="{00000000-0000-0000-0000-000000000000}"/>
          </ac:spMkLst>
        </pc:spChg>
      </pc:sldChg>
      <pc:sldChg chg="modSp mod">
        <pc:chgData name="Matt Efird" userId="69aab599-92bb-47aa-90fc-2fe92c7945dd" providerId="ADAL" clId="{0AAD4F83-31C6-4A9C-9AC7-DA98A5ED8434}" dt="2024-02-22T16:24:49.619" v="435" actId="403"/>
        <pc:sldMkLst>
          <pc:docMk/>
          <pc:sldMk cId="2604429784" sldId="311"/>
        </pc:sldMkLst>
        <pc:spChg chg="mod">
          <ac:chgData name="Matt Efird" userId="69aab599-92bb-47aa-90fc-2fe92c7945dd" providerId="ADAL" clId="{0AAD4F83-31C6-4A9C-9AC7-DA98A5ED8434}" dt="2024-02-22T16:24:49.619" v="435" actId="403"/>
          <ac:spMkLst>
            <pc:docMk/>
            <pc:sldMk cId="2604429784" sldId="311"/>
            <ac:spMk id="13" creationId="{00000000-0000-0000-0000-000000000000}"/>
          </ac:spMkLst>
        </pc:spChg>
      </pc:sldChg>
      <pc:sldChg chg="modSp mod">
        <pc:chgData name="Matt Efird" userId="69aab599-92bb-47aa-90fc-2fe92c7945dd" providerId="ADAL" clId="{0AAD4F83-31C6-4A9C-9AC7-DA98A5ED8434}" dt="2024-02-22T16:22:22.128" v="315" actId="255"/>
        <pc:sldMkLst>
          <pc:docMk/>
          <pc:sldMk cId="1566943182" sldId="312"/>
        </pc:sldMkLst>
        <pc:spChg chg="mod">
          <ac:chgData name="Matt Efird" userId="69aab599-92bb-47aa-90fc-2fe92c7945dd" providerId="ADAL" clId="{0AAD4F83-31C6-4A9C-9AC7-DA98A5ED8434}" dt="2024-02-22T16:22:22.128" v="315" actId="255"/>
          <ac:spMkLst>
            <pc:docMk/>
            <pc:sldMk cId="1566943182" sldId="312"/>
            <ac:spMk id="13" creationId="{00000000-0000-0000-0000-000000000000}"/>
          </ac:spMkLst>
        </pc:spChg>
      </pc:sldChg>
      <pc:sldChg chg="addSp delSp modSp mod addCm delCm modCm">
        <pc:chgData name="Matt Efird" userId="69aab599-92bb-47aa-90fc-2fe92c7945dd" providerId="ADAL" clId="{0AAD4F83-31C6-4A9C-9AC7-DA98A5ED8434}" dt="2024-02-29T21:11:35.873" v="463" actId="20577"/>
        <pc:sldMkLst>
          <pc:docMk/>
          <pc:sldMk cId="1170368899" sldId="313"/>
        </pc:sldMkLst>
        <pc:spChg chg="mod">
          <ac:chgData name="Matt Efird" userId="69aab599-92bb-47aa-90fc-2fe92c7945dd" providerId="ADAL" clId="{0AAD4F83-31C6-4A9C-9AC7-DA98A5ED8434}" dt="2024-02-29T21:11:35.873" v="463" actId="20577"/>
          <ac:spMkLst>
            <pc:docMk/>
            <pc:sldMk cId="1170368899" sldId="313"/>
            <ac:spMk id="7" creationId="{84425C05-3C69-4C52-ADC5-7998391406E8}"/>
          </ac:spMkLst>
        </pc:spChg>
        <pc:picChg chg="add del mod">
          <ac:chgData name="Matt Efird" userId="69aab599-92bb-47aa-90fc-2fe92c7945dd" providerId="ADAL" clId="{0AAD4F83-31C6-4A9C-9AC7-DA98A5ED8434}" dt="2024-02-29T21:10:58.039" v="456" actId="478"/>
          <ac:picMkLst>
            <pc:docMk/>
            <pc:sldMk cId="1170368899" sldId="313"/>
            <ac:picMk id="3" creationId="{D69E0734-A838-46C7-94AF-8C7F40F3CB72}"/>
          </ac:picMkLst>
        </pc:picChg>
        <pc:picChg chg="add mod">
          <ac:chgData name="Matt Efird" userId="69aab599-92bb-47aa-90fc-2fe92c7945dd" providerId="ADAL" clId="{0AAD4F83-31C6-4A9C-9AC7-DA98A5ED8434}" dt="2024-02-29T21:11:23.980" v="461" actId="14100"/>
          <ac:picMkLst>
            <pc:docMk/>
            <pc:sldMk cId="1170368899" sldId="313"/>
            <ac:picMk id="5" creationId="{B973B669-772E-48C6-A37A-E1193855C8C8}"/>
          </ac:picMkLst>
        </pc:picChg>
        <pc:picChg chg="del">
          <ac:chgData name="Matt Efird" userId="69aab599-92bb-47aa-90fc-2fe92c7945dd" providerId="ADAL" clId="{0AAD4F83-31C6-4A9C-9AC7-DA98A5ED8434}" dt="2024-02-28T21:57:16.394" v="449" actId="478"/>
          <ac:picMkLst>
            <pc:docMk/>
            <pc:sldMk cId="1170368899" sldId="313"/>
            <ac:picMk id="6" creationId="{0DB33B45-0714-45B6-94D4-1CE74DCA10C2}"/>
          </ac:picMkLst>
        </pc:picChg>
      </pc:sldChg>
      <pc:sldChg chg="modSp add mod">
        <pc:chgData name="Matt Efird" userId="69aab599-92bb-47aa-90fc-2fe92c7945dd" providerId="ADAL" clId="{0AAD4F83-31C6-4A9C-9AC7-DA98A5ED8434}" dt="2024-02-22T16:21:19.482" v="208" actId="20577"/>
        <pc:sldMkLst>
          <pc:docMk/>
          <pc:sldMk cId="2711480640" sldId="315"/>
        </pc:sldMkLst>
        <pc:spChg chg="mod">
          <ac:chgData name="Matt Efird" userId="69aab599-92bb-47aa-90fc-2fe92c7945dd" providerId="ADAL" clId="{0AAD4F83-31C6-4A9C-9AC7-DA98A5ED8434}" dt="2024-02-22T16:20:41.133" v="70" actId="20577"/>
          <ac:spMkLst>
            <pc:docMk/>
            <pc:sldMk cId="2711480640" sldId="315"/>
            <ac:spMk id="4" creationId="{00000000-0000-0000-0000-000000000000}"/>
          </ac:spMkLst>
        </pc:spChg>
        <pc:spChg chg="mod">
          <ac:chgData name="Matt Efird" userId="69aab599-92bb-47aa-90fc-2fe92c7945dd" providerId="ADAL" clId="{0AAD4F83-31C6-4A9C-9AC7-DA98A5ED8434}" dt="2024-02-22T16:21:19.482" v="208" actId="20577"/>
          <ac:spMkLst>
            <pc:docMk/>
            <pc:sldMk cId="2711480640" sldId="315"/>
            <ac:spMk id="13" creationId="{00000000-0000-0000-0000-000000000000}"/>
          </ac:spMkLst>
        </pc:spChg>
      </pc:sldChg>
    </pc:docChg>
  </pc:docChgLst>
  <pc:docChgLst>
    <pc:chgData name="Guest User" userId="S::urn:spo:anon#73fdb5e71ed65843949dfa3abf36edf9b98fd62a634bfa3fb44e4c6305be6555::" providerId="AD" clId="Web-{4F099F82-DD6B-3767-1A4E-ADACCF2E1713}"/>
    <pc:docChg chg="modSld sldOrd">
      <pc:chgData name="Guest User" userId="S::urn:spo:anon#73fdb5e71ed65843949dfa3abf36edf9b98fd62a634bfa3fb44e4c6305be6555::" providerId="AD" clId="Web-{4F099F82-DD6B-3767-1A4E-ADACCF2E1713}" dt="2024-02-22T18:35:23.027" v="3" actId="1076"/>
      <pc:docMkLst>
        <pc:docMk/>
      </pc:docMkLst>
      <pc:sldChg chg="modSp ord">
        <pc:chgData name="Guest User" userId="S::urn:spo:anon#73fdb5e71ed65843949dfa3abf36edf9b98fd62a634bfa3fb44e4c6305be6555::" providerId="AD" clId="Web-{4F099F82-DD6B-3767-1A4E-ADACCF2E1713}" dt="2024-02-22T18:35:23.027" v="3" actId="1076"/>
        <pc:sldMkLst>
          <pc:docMk/>
          <pc:sldMk cId="1170368899" sldId="313"/>
        </pc:sldMkLst>
        <pc:picChg chg="mod">
          <ac:chgData name="Guest User" userId="S::urn:spo:anon#73fdb5e71ed65843949dfa3abf36edf9b98fd62a634bfa3fb44e4c6305be6555::" providerId="AD" clId="Web-{4F099F82-DD6B-3767-1A4E-ADACCF2E1713}" dt="2024-02-22T18:35:23.027" v="3" actId="1076"/>
          <ac:picMkLst>
            <pc:docMk/>
            <pc:sldMk cId="1170368899" sldId="313"/>
            <ac:picMk id="6" creationId="{0DB33B45-0714-45B6-94D4-1CE74DCA10C2}"/>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Deer Strikes in Orange County</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Deer Strikes</c:v>
                </c:pt>
              </c:strCache>
            </c:strRef>
          </c:tx>
          <c:spPr>
            <a:solidFill>
              <a:schemeClr val="accent1"/>
            </a:solidFill>
            <a:ln>
              <a:noFill/>
            </a:ln>
            <a:effectLst/>
          </c:spPr>
          <c:invertIfNegative val="0"/>
          <c:cat>
            <c:numRef>
              <c:f>Sheet1!$A$2:$A$10</c:f>
              <c:numCache>
                <c:formatCode>General</c:formatCode>
                <c:ptCount val="9"/>
                <c:pt idx="0">
                  <c:v>2015</c:v>
                </c:pt>
                <c:pt idx="1">
                  <c:v>2016</c:v>
                </c:pt>
                <c:pt idx="2">
                  <c:v>2017</c:v>
                </c:pt>
                <c:pt idx="3">
                  <c:v>2018</c:v>
                </c:pt>
                <c:pt idx="4">
                  <c:v>2019</c:v>
                </c:pt>
                <c:pt idx="5">
                  <c:v>2020</c:v>
                </c:pt>
                <c:pt idx="6">
                  <c:v>2021</c:v>
                </c:pt>
                <c:pt idx="7">
                  <c:v>2022</c:v>
                </c:pt>
              </c:numCache>
            </c:numRef>
          </c:cat>
          <c:val>
            <c:numRef>
              <c:f>Sheet1!$B$2:$B$10</c:f>
              <c:numCache>
                <c:formatCode>General</c:formatCode>
                <c:ptCount val="9"/>
                <c:pt idx="0">
                  <c:v>261</c:v>
                </c:pt>
                <c:pt idx="1">
                  <c:v>235</c:v>
                </c:pt>
                <c:pt idx="2">
                  <c:v>289</c:v>
                </c:pt>
                <c:pt idx="3">
                  <c:v>226</c:v>
                </c:pt>
                <c:pt idx="4">
                  <c:v>261</c:v>
                </c:pt>
                <c:pt idx="5">
                  <c:v>219</c:v>
                </c:pt>
                <c:pt idx="6">
                  <c:v>269</c:v>
                </c:pt>
                <c:pt idx="7">
                  <c:v>313</c:v>
                </c:pt>
              </c:numCache>
            </c:numRef>
          </c:val>
          <c:extLst>
            <c:ext xmlns:c16="http://schemas.microsoft.com/office/drawing/2014/chart" uri="{C3380CC4-5D6E-409C-BE32-E72D297353CC}">
              <c16:uniqueId val="{00000000-2A8F-4491-8332-3206BD100BD3}"/>
            </c:ext>
          </c:extLst>
        </c:ser>
        <c:dLbls>
          <c:showLegendKey val="0"/>
          <c:showVal val="0"/>
          <c:showCatName val="0"/>
          <c:showSerName val="0"/>
          <c:showPercent val="0"/>
          <c:showBubbleSize val="0"/>
        </c:dLbls>
        <c:gapWidth val="150"/>
        <c:axId val="1141780928"/>
        <c:axId val="1141757552"/>
      </c:barChart>
      <c:catAx>
        <c:axId val="1141780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41757552"/>
        <c:crosses val="autoZero"/>
        <c:auto val="1"/>
        <c:lblAlgn val="ctr"/>
        <c:lblOffset val="100"/>
        <c:noMultiLvlLbl val="0"/>
      </c:catAx>
      <c:valAx>
        <c:axId val="1141757552"/>
        <c:scaling>
          <c:orientation val="minMax"/>
          <c:min val="2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41780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72FF4AF-04E3-4FAE-89D3-3128A67B05A3}" type="datetimeFigureOut">
              <a:rPr lang="en-US" smtClean="0"/>
              <a:t>2/29/2024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50FEF72-D070-4916-A49C-2CB20392FF8C}" type="slidenum">
              <a:rPr lang="en-US" smtClean="0"/>
              <a:t>‹#›</a:t>
            </a:fld>
            <a:endParaRPr lang="en-US"/>
          </a:p>
        </p:txBody>
      </p:sp>
    </p:spTree>
    <p:extLst>
      <p:ext uri="{BB962C8B-B14F-4D97-AF65-F5344CB8AC3E}">
        <p14:creationId xmlns:p14="http://schemas.microsoft.com/office/powerpoint/2010/main" val="19074537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F9B8E76-14C4-A24A-A205-B9223ADC39ED}" type="datetimeFigureOut">
              <a:rPr lang="en-US" smtClean="0"/>
              <a:t>2/29/2024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8FC180B-3A4B-7345-A103-CA0443BB5166}" type="slidenum">
              <a:rPr lang="en-US" smtClean="0"/>
              <a:t>‹#›</a:t>
            </a:fld>
            <a:endParaRPr lang="en-US"/>
          </a:p>
        </p:txBody>
      </p:sp>
    </p:spTree>
    <p:extLst>
      <p:ext uri="{BB962C8B-B14F-4D97-AF65-F5344CB8AC3E}">
        <p14:creationId xmlns:p14="http://schemas.microsoft.com/office/powerpoint/2010/main" val="783617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11658"/>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289469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A2720B8-4C5B-497D-8417-BDE136F89F4C}"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8A3FC-711F-4DDD-B5B6-8091386D1A7C}" type="slidenum">
              <a:rPr lang="en-US" smtClean="0"/>
              <a:t>‹#›</a:t>
            </a:fld>
            <a:endParaRPr lang="en-US"/>
          </a:p>
        </p:txBody>
      </p:sp>
      <p:sp>
        <p:nvSpPr>
          <p:cNvPr id="7" name="Rectangle 6"/>
          <p:cNvSpPr/>
          <p:nvPr userDrawn="1"/>
        </p:nvSpPr>
        <p:spPr>
          <a:xfrm>
            <a:off x="0" y="5232454"/>
            <a:ext cx="12192000" cy="167238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a:xfrm>
            <a:off x="0" y="5199679"/>
            <a:ext cx="12192000" cy="0"/>
          </a:xfrm>
          <a:prstGeom prst="line">
            <a:avLst/>
          </a:prstGeom>
          <a:ln w="57150">
            <a:solidFill>
              <a:srgbClr val="F0B310"/>
            </a:solidFill>
          </a:ln>
        </p:spPr>
        <p:style>
          <a:lnRef idx="2">
            <a:schemeClr val="accent4"/>
          </a:lnRef>
          <a:fillRef idx="0">
            <a:schemeClr val="accent4"/>
          </a:fillRef>
          <a:effectRef idx="1">
            <a:schemeClr val="accent4"/>
          </a:effectRef>
          <a:fontRef idx="minor">
            <a:schemeClr val="tx1"/>
          </a:fontRef>
        </p:style>
      </p:cxnSp>
      <p:cxnSp>
        <p:nvCxnSpPr>
          <p:cNvPr id="10" name="Straight Connector 9"/>
          <p:cNvCxnSpPr/>
          <p:nvPr userDrawn="1"/>
        </p:nvCxnSpPr>
        <p:spPr>
          <a:xfrm>
            <a:off x="1524000" y="2732032"/>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11" name="Picture 10">
            <a:extLst>
              <a:ext uri="{FF2B5EF4-FFF2-40B4-BE49-F238E27FC236}">
                <a16:creationId xmlns:a16="http://schemas.microsoft.com/office/drawing/2014/main" id="{089D168F-44D6-49AE-BE25-1F92230A6A7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39284" y="5338090"/>
            <a:ext cx="2313432" cy="1461115"/>
          </a:xfrm>
          <a:prstGeom prst="rect">
            <a:avLst/>
          </a:prstGeom>
        </p:spPr>
      </p:pic>
    </p:spTree>
    <p:extLst>
      <p:ext uri="{BB962C8B-B14F-4D97-AF65-F5344CB8AC3E}">
        <p14:creationId xmlns:p14="http://schemas.microsoft.com/office/powerpoint/2010/main" val="3544531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2720B8-4C5B-497D-8417-BDE136F89F4C}"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8A3FC-711F-4DDD-B5B6-8091386D1A7C}" type="slidenum">
              <a:rPr lang="en-US" smtClean="0"/>
              <a:t>‹#›</a:t>
            </a:fld>
            <a:endParaRPr lang="en-US"/>
          </a:p>
        </p:txBody>
      </p:sp>
      <p:sp>
        <p:nvSpPr>
          <p:cNvPr id="10" name="Rectangle 9"/>
          <p:cNvSpPr/>
          <p:nvPr userDrawn="1"/>
        </p:nvSpPr>
        <p:spPr>
          <a:xfrm>
            <a:off x="0" y="6246056"/>
            <a:ext cx="12192000" cy="626012"/>
          </a:xfrm>
          <a:prstGeom prst="rect">
            <a:avLst/>
          </a:prstGeom>
          <a:solidFill>
            <a:srgbClr val="D1D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userDrawn="1"/>
        </p:nvCxnSpPr>
        <p:spPr>
          <a:xfrm>
            <a:off x="0" y="6246056"/>
            <a:ext cx="12192000" cy="0"/>
          </a:xfrm>
          <a:prstGeom prst="line">
            <a:avLst/>
          </a:prstGeom>
          <a:ln w="57150">
            <a:solidFill>
              <a:srgbClr val="F0B310"/>
            </a:solidFill>
          </a:ln>
        </p:spPr>
        <p:style>
          <a:lnRef idx="2">
            <a:schemeClr val="accent4"/>
          </a:lnRef>
          <a:fillRef idx="0">
            <a:schemeClr val="accent4"/>
          </a:fillRef>
          <a:effectRef idx="1">
            <a:schemeClr val="accent4"/>
          </a:effectRef>
          <a:fontRef idx="minor">
            <a:schemeClr val="tx1"/>
          </a:fontRef>
        </p:style>
      </p:cxnSp>
      <p:pic>
        <p:nvPicPr>
          <p:cNvPr id="12" name="Picture 11">
            <a:extLst>
              <a:ext uri="{FF2B5EF4-FFF2-40B4-BE49-F238E27FC236}">
                <a16:creationId xmlns:a16="http://schemas.microsoft.com/office/drawing/2014/main" id="{5B64D071-BAB8-40E9-A97F-A9D8690C39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8655" y="6356350"/>
            <a:ext cx="2057400" cy="423859"/>
          </a:xfrm>
          <a:prstGeom prst="rect">
            <a:avLst/>
          </a:prstGeom>
        </p:spPr>
      </p:pic>
    </p:spTree>
    <p:extLst>
      <p:ext uri="{BB962C8B-B14F-4D97-AF65-F5344CB8AC3E}">
        <p14:creationId xmlns:p14="http://schemas.microsoft.com/office/powerpoint/2010/main" val="4099154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044019DC-60B5-4F57-8247-BC611467FE31}"/>
              </a:ext>
            </a:extLst>
          </p:cNvPr>
          <p:cNvSpPr>
            <a:spLocks noGrp="1"/>
          </p:cNvSpPr>
          <p:nvPr>
            <p:ph type="dt" sz="half" idx="10"/>
          </p:nvPr>
        </p:nvSpPr>
        <p:spPr>
          <a:xfrm>
            <a:off x="838200" y="6356350"/>
            <a:ext cx="2743200" cy="365125"/>
          </a:xfrm>
        </p:spPr>
        <p:txBody>
          <a:bodyPr/>
          <a:lstStyle/>
          <a:p>
            <a:fld id="{2A2720B8-4C5B-497D-8417-BDE136F89F4C}" type="datetimeFigureOut">
              <a:rPr lang="en-US" smtClean="0"/>
              <a:t>2/29/2024</a:t>
            </a:fld>
            <a:endParaRPr lang="en-US"/>
          </a:p>
        </p:txBody>
      </p:sp>
      <p:sp>
        <p:nvSpPr>
          <p:cNvPr id="8" name="Footer Placeholder 4">
            <a:extLst>
              <a:ext uri="{FF2B5EF4-FFF2-40B4-BE49-F238E27FC236}">
                <a16:creationId xmlns:a16="http://schemas.microsoft.com/office/drawing/2014/main" id="{DF49E78E-DCF2-43B2-A42A-D864F3B89867}"/>
              </a:ext>
            </a:extLst>
          </p:cNvPr>
          <p:cNvSpPr>
            <a:spLocks noGrp="1"/>
          </p:cNvSpPr>
          <p:nvPr>
            <p:ph type="ftr" sz="quarter" idx="11"/>
          </p:nvPr>
        </p:nvSpPr>
        <p:spPr>
          <a:xfrm>
            <a:off x="4038600" y="6356350"/>
            <a:ext cx="4114800" cy="365125"/>
          </a:xfrm>
        </p:spPr>
        <p:txBody>
          <a:bodyPr/>
          <a:lstStyle/>
          <a:p>
            <a:endParaRPr lang="en-US"/>
          </a:p>
        </p:txBody>
      </p:sp>
      <p:sp>
        <p:nvSpPr>
          <p:cNvPr id="9" name="Slide Number Placeholder 5">
            <a:extLst>
              <a:ext uri="{FF2B5EF4-FFF2-40B4-BE49-F238E27FC236}">
                <a16:creationId xmlns:a16="http://schemas.microsoft.com/office/drawing/2014/main" id="{E06142DC-1364-40D5-8FE5-1160D34D3BFD}"/>
              </a:ext>
            </a:extLst>
          </p:cNvPr>
          <p:cNvSpPr>
            <a:spLocks noGrp="1"/>
          </p:cNvSpPr>
          <p:nvPr>
            <p:ph type="sldNum" sz="quarter" idx="12"/>
          </p:nvPr>
        </p:nvSpPr>
        <p:spPr>
          <a:xfrm>
            <a:off x="8610600" y="6356350"/>
            <a:ext cx="2743200" cy="365125"/>
          </a:xfrm>
        </p:spPr>
        <p:txBody>
          <a:bodyPr/>
          <a:lstStyle/>
          <a:p>
            <a:fld id="{36B8A3FC-711F-4DDD-B5B6-8091386D1A7C}" type="slidenum">
              <a:rPr lang="en-US" smtClean="0"/>
              <a:t>‹#›</a:t>
            </a:fld>
            <a:endParaRPr lang="en-US"/>
          </a:p>
        </p:txBody>
      </p:sp>
      <p:sp>
        <p:nvSpPr>
          <p:cNvPr id="10" name="Rectangle 9">
            <a:extLst>
              <a:ext uri="{FF2B5EF4-FFF2-40B4-BE49-F238E27FC236}">
                <a16:creationId xmlns:a16="http://schemas.microsoft.com/office/drawing/2014/main" id="{2FB5ADB8-C465-4D48-AF63-3772987E1B2A}"/>
              </a:ext>
            </a:extLst>
          </p:cNvPr>
          <p:cNvSpPr/>
          <p:nvPr userDrawn="1"/>
        </p:nvSpPr>
        <p:spPr>
          <a:xfrm>
            <a:off x="0" y="6246056"/>
            <a:ext cx="12192000" cy="626012"/>
          </a:xfrm>
          <a:prstGeom prst="rect">
            <a:avLst/>
          </a:prstGeom>
          <a:solidFill>
            <a:srgbClr val="D1D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65A96728-8489-4F11-B2F2-EE6271613CF9}"/>
              </a:ext>
            </a:extLst>
          </p:cNvPr>
          <p:cNvCxnSpPr/>
          <p:nvPr userDrawn="1"/>
        </p:nvCxnSpPr>
        <p:spPr>
          <a:xfrm>
            <a:off x="0" y="6246056"/>
            <a:ext cx="12192000" cy="0"/>
          </a:xfrm>
          <a:prstGeom prst="line">
            <a:avLst/>
          </a:prstGeom>
          <a:ln w="57150">
            <a:solidFill>
              <a:srgbClr val="F0B310"/>
            </a:solidFill>
          </a:ln>
        </p:spPr>
        <p:style>
          <a:lnRef idx="2">
            <a:schemeClr val="accent4"/>
          </a:lnRef>
          <a:fillRef idx="0">
            <a:schemeClr val="accent4"/>
          </a:fillRef>
          <a:effectRef idx="1">
            <a:schemeClr val="accent4"/>
          </a:effectRef>
          <a:fontRef idx="minor">
            <a:schemeClr val="tx1"/>
          </a:fontRef>
        </p:style>
      </p:cxnSp>
      <p:pic>
        <p:nvPicPr>
          <p:cNvPr id="13" name="Picture 12">
            <a:extLst>
              <a:ext uri="{FF2B5EF4-FFF2-40B4-BE49-F238E27FC236}">
                <a16:creationId xmlns:a16="http://schemas.microsoft.com/office/drawing/2014/main" id="{B61CF953-0FDB-45DB-800C-69A3035EB65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8655" y="6356350"/>
            <a:ext cx="2057400" cy="423859"/>
          </a:xfrm>
          <a:prstGeom prst="rect">
            <a:avLst/>
          </a:prstGeom>
        </p:spPr>
      </p:pic>
    </p:spTree>
    <p:extLst>
      <p:ext uri="{BB962C8B-B14F-4D97-AF65-F5344CB8AC3E}">
        <p14:creationId xmlns:p14="http://schemas.microsoft.com/office/powerpoint/2010/main" val="3659117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a:extLst>
              <a:ext uri="{FF2B5EF4-FFF2-40B4-BE49-F238E27FC236}">
                <a16:creationId xmlns:a16="http://schemas.microsoft.com/office/drawing/2014/main" id="{4B17BD63-ADFB-4CC4-A501-0844CF1AC804}"/>
              </a:ext>
            </a:extLst>
          </p:cNvPr>
          <p:cNvSpPr>
            <a:spLocks noGrp="1"/>
          </p:cNvSpPr>
          <p:nvPr>
            <p:ph type="dt" sz="half" idx="10"/>
          </p:nvPr>
        </p:nvSpPr>
        <p:spPr>
          <a:xfrm>
            <a:off x="838200" y="6356350"/>
            <a:ext cx="2743200" cy="365125"/>
          </a:xfrm>
        </p:spPr>
        <p:txBody>
          <a:bodyPr/>
          <a:lstStyle/>
          <a:p>
            <a:fld id="{2A2720B8-4C5B-497D-8417-BDE136F89F4C}" type="datetimeFigureOut">
              <a:rPr lang="en-US" smtClean="0"/>
              <a:t>2/29/2024</a:t>
            </a:fld>
            <a:endParaRPr lang="en-US"/>
          </a:p>
        </p:txBody>
      </p:sp>
      <p:sp>
        <p:nvSpPr>
          <p:cNvPr id="10" name="Footer Placeholder 4">
            <a:extLst>
              <a:ext uri="{FF2B5EF4-FFF2-40B4-BE49-F238E27FC236}">
                <a16:creationId xmlns:a16="http://schemas.microsoft.com/office/drawing/2014/main" id="{CC6EE3D9-1459-4660-9935-821CFEFFF4F4}"/>
              </a:ext>
            </a:extLst>
          </p:cNvPr>
          <p:cNvSpPr>
            <a:spLocks noGrp="1"/>
          </p:cNvSpPr>
          <p:nvPr>
            <p:ph type="ftr" sz="quarter" idx="11"/>
          </p:nvPr>
        </p:nvSpPr>
        <p:spPr>
          <a:xfrm>
            <a:off x="4038600" y="6356350"/>
            <a:ext cx="4114800" cy="365125"/>
          </a:xfrm>
        </p:spPr>
        <p:txBody>
          <a:bodyPr/>
          <a:lstStyle/>
          <a:p>
            <a:endParaRPr lang="en-US"/>
          </a:p>
        </p:txBody>
      </p:sp>
      <p:sp>
        <p:nvSpPr>
          <p:cNvPr id="11" name="Slide Number Placeholder 5">
            <a:extLst>
              <a:ext uri="{FF2B5EF4-FFF2-40B4-BE49-F238E27FC236}">
                <a16:creationId xmlns:a16="http://schemas.microsoft.com/office/drawing/2014/main" id="{3DF09D08-A374-476B-A8FC-6086BD66EB8A}"/>
              </a:ext>
            </a:extLst>
          </p:cNvPr>
          <p:cNvSpPr>
            <a:spLocks noGrp="1"/>
          </p:cNvSpPr>
          <p:nvPr>
            <p:ph type="sldNum" sz="quarter" idx="12"/>
          </p:nvPr>
        </p:nvSpPr>
        <p:spPr>
          <a:xfrm>
            <a:off x="8610600" y="6356350"/>
            <a:ext cx="2743200" cy="365125"/>
          </a:xfrm>
        </p:spPr>
        <p:txBody>
          <a:bodyPr/>
          <a:lstStyle/>
          <a:p>
            <a:fld id="{36B8A3FC-711F-4DDD-B5B6-8091386D1A7C}" type="slidenum">
              <a:rPr lang="en-US" smtClean="0"/>
              <a:t>‹#›</a:t>
            </a:fld>
            <a:endParaRPr lang="en-US"/>
          </a:p>
        </p:txBody>
      </p:sp>
      <p:sp>
        <p:nvSpPr>
          <p:cNvPr id="12" name="Rectangle 11">
            <a:extLst>
              <a:ext uri="{FF2B5EF4-FFF2-40B4-BE49-F238E27FC236}">
                <a16:creationId xmlns:a16="http://schemas.microsoft.com/office/drawing/2014/main" id="{7E08BDD6-3BAB-4F06-BCA3-FA330963A4CF}"/>
              </a:ext>
            </a:extLst>
          </p:cNvPr>
          <p:cNvSpPr/>
          <p:nvPr userDrawn="1"/>
        </p:nvSpPr>
        <p:spPr>
          <a:xfrm>
            <a:off x="0" y="6246056"/>
            <a:ext cx="12192000" cy="626012"/>
          </a:xfrm>
          <a:prstGeom prst="rect">
            <a:avLst/>
          </a:prstGeom>
          <a:solidFill>
            <a:srgbClr val="D1D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592C4FA2-447B-4EA1-A625-B3EF723D2D9F}"/>
              </a:ext>
            </a:extLst>
          </p:cNvPr>
          <p:cNvCxnSpPr/>
          <p:nvPr userDrawn="1"/>
        </p:nvCxnSpPr>
        <p:spPr>
          <a:xfrm>
            <a:off x="0" y="6246056"/>
            <a:ext cx="12192000" cy="0"/>
          </a:xfrm>
          <a:prstGeom prst="line">
            <a:avLst/>
          </a:prstGeom>
          <a:ln w="57150">
            <a:solidFill>
              <a:srgbClr val="F0B310"/>
            </a:solidFill>
          </a:ln>
        </p:spPr>
        <p:style>
          <a:lnRef idx="2">
            <a:schemeClr val="accent4"/>
          </a:lnRef>
          <a:fillRef idx="0">
            <a:schemeClr val="accent4"/>
          </a:fillRef>
          <a:effectRef idx="1">
            <a:schemeClr val="accent4"/>
          </a:effectRef>
          <a:fontRef idx="minor">
            <a:schemeClr val="tx1"/>
          </a:fontRef>
        </p:style>
      </p:cxnSp>
      <p:pic>
        <p:nvPicPr>
          <p:cNvPr id="15" name="Picture 14">
            <a:extLst>
              <a:ext uri="{FF2B5EF4-FFF2-40B4-BE49-F238E27FC236}">
                <a16:creationId xmlns:a16="http://schemas.microsoft.com/office/drawing/2014/main" id="{AC8E44CE-8D64-4013-85F0-AE41CD0DD46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8655" y="6356350"/>
            <a:ext cx="2057400" cy="423859"/>
          </a:xfrm>
          <a:prstGeom prst="rect">
            <a:avLst/>
          </a:prstGeom>
        </p:spPr>
      </p:pic>
    </p:spTree>
    <p:extLst>
      <p:ext uri="{BB962C8B-B14F-4D97-AF65-F5344CB8AC3E}">
        <p14:creationId xmlns:p14="http://schemas.microsoft.com/office/powerpoint/2010/main" val="169873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3">
            <a:extLst>
              <a:ext uri="{FF2B5EF4-FFF2-40B4-BE49-F238E27FC236}">
                <a16:creationId xmlns:a16="http://schemas.microsoft.com/office/drawing/2014/main" id="{E9E09711-D207-48AD-97BB-C499F8AD7DC0}"/>
              </a:ext>
            </a:extLst>
          </p:cNvPr>
          <p:cNvSpPr>
            <a:spLocks noGrp="1"/>
          </p:cNvSpPr>
          <p:nvPr>
            <p:ph type="dt" sz="half" idx="10"/>
          </p:nvPr>
        </p:nvSpPr>
        <p:spPr>
          <a:xfrm>
            <a:off x="838200" y="6356350"/>
            <a:ext cx="2743200" cy="365125"/>
          </a:xfrm>
        </p:spPr>
        <p:txBody>
          <a:bodyPr/>
          <a:lstStyle/>
          <a:p>
            <a:fld id="{2A2720B8-4C5B-497D-8417-BDE136F89F4C}" type="datetimeFigureOut">
              <a:rPr lang="en-US" smtClean="0"/>
              <a:t>2/29/2024</a:t>
            </a:fld>
            <a:endParaRPr lang="en-US"/>
          </a:p>
        </p:txBody>
      </p:sp>
      <p:sp>
        <p:nvSpPr>
          <p:cNvPr id="12" name="Footer Placeholder 4">
            <a:extLst>
              <a:ext uri="{FF2B5EF4-FFF2-40B4-BE49-F238E27FC236}">
                <a16:creationId xmlns:a16="http://schemas.microsoft.com/office/drawing/2014/main" id="{F334B30E-F3AE-4749-971A-09867BE601EC}"/>
              </a:ext>
            </a:extLst>
          </p:cNvPr>
          <p:cNvSpPr>
            <a:spLocks noGrp="1"/>
          </p:cNvSpPr>
          <p:nvPr>
            <p:ph type="ftr" sz="quarter" idx="11"/>
          </p:nvPr>
        </p:nvSpPr>
        <p:spPr>
          <a:xfrm>
            <a:off x="4038600" y="6356350"/>
            <a:ext cx="4114800" cy="365125"/>
          </a:xfrm>
        </p:spPr>
        <p:txBody>
          <a:bodyPr/>
          <a:lstStyle/>
          <a:p>
            <a:endParaRPr lang="en-US"/>
          </a:p>
        </p:txBody>
      </p:sp>
      <p:sp>
        <p:nvSpPr>
          <p:cNvPr id="13" name="Slide Number Placeholder 5">
            <a:extLst>
              <a:ext uri="{FF2B5EF4-FFF2-40B4-BE49-F238E27FC236}">
                <a16:creationId xmlns:a16="http://schemas.microsoft.com/office/drawing/2014/main" id="{4ABFA814-548C-4DA2-9182-CD38AE2745EF}"/>
              </a:ext>
            </a:extLst>
          </p:cNvPr>
          <p:cNvSpPr>
            <a:spLocks noGrp="1"/>
          </p:cNvSpPr>
          <p:nvPr>
            <p:ph type="sldNum" sz="quarter" idx="12"/>
          </p:nvPr>
        </p:nvSpPr>
        <p:spPr>
          <a:xfrm>
            <a:off x="8610600" y="6356350"/>
            <a:ext cx="2743200" cy="365125"/>
          </a:xfrm>
        </p:spPr>
        <p:txBody>
          <a:bodyPr/>
          <a:lstStyle/>
          <a:p>
            <a:fld id="{36B8A3FC-711F-4DDD-B5B6-8091386D1A7C}" type="slidenum">
              <a:rPr lang="en-US" smtClean="0"/>
              <a:t>‹#›</a:t>
            </a:fld>
            <a:endParaRPr lang="en-US"/>
          </a:p>
        </p:txBody>
      </p:sp>
      <p:sp>
        <p:nvSpPr>
          <p:cNvPr id="14" name="Rectangle 13">
            <a:extLst>
              <a:ext uri="{FF2B5EF4-FFF2-40B4-BE49-F238E27FC236}">
                <a16:creationId xmlns:a16="http://schemas.microsoft.com/office/drawing/2014/main" id="{396C0026-CE8F-4423-AEA4-0C11198A2C75}"/>
              </a:ext>
            </a:extLst>
          </p:cNvPr>
          <p:cNvSpPr/>
          <p:nvPr userDrawn="1"/>
        </p:nvSpPr>
        <p:spPr>
          <a:xfrm>
            <a:off x="0" y="6246056"/>
            <a:ext cx="12192000" cy="626012"/>
          </a:xfrm>
          <a:prstGeom prst="rect">
            <a:avLst/>
          </a:prstGeom>
          <a:solidFill>
            <a:srgbClr val="D1D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2A471062-A8D3-4C8B-8DBB-82B0AC15EB45}"/>
              </a:ext>
            </a:extLst>
          </p:cNvPr>
          <p:cNvCxnSpPr/>
          <p:nvPr userDrawn="1"/>
        </p:nvCxnSpPr>
        <p:spPr>
          <a:xfrm>
            <a:off x="0" y="6246056"/>
            <a:ext cx="12192000" cy="0"/>
          </a:xfrm>
          <a:prstGeom prst="line">
            <a:avLst/>
          </a:prstGeom>
          <a:ln w="57150">
            <a:solidFill>
              <a:srgbClr val="F0B310"/>
            </a:solidFill>
          </a:ln>
        </p:spPr>
        <p:style>
          <a:lnRef idx="2">
            <a:schemeClr val="accent4"/>
          </a:lnRef>
          <a:fillRef idx="0">
            <a:schemeClr val="accent4"/>
          </a:fillRef>
          <a:effectRef idx="1">
            <a:schemeClr val="accent4"/>
          </a:effectRef>
          <a:fontRef idx="minor">
            <a:schemeClr val="tx1"/>
          </a:fontRef>
        </p:style>
      </p:cxnSp>
      <p:pic>
        <p:nvPicPr>
          <p:cNvPr id="17" name="Picture 16">
            <a:extLst>
              <a:ext uri="{FF2B5EF4-FFF2-40B4-BE49-F238E27FC236}">
                <a16:creationId xmlns:a16="http://schemas.microsoft.com/office/drawing/2014/main" id="{F61D22C6-3ADA-4012-A6CA-EAD62FC4B85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8655" y="6356350"/>
            <a:ext cx="2057400" cy="423859"/>
          </a:xfrm>
          <a:prstGeom prst="rect">
            <a:avLst/>
          </a:prstGeom>
        </p:spPr>
      </p:pic>
    </p:spTree>
    <p:extLst>
      <p:ext uri="{BB962C8B-B14F-4D97-AF65-F5344CB8AC3E}">
        <p14:creationId xmlns:p14="http://schemas.microsoft.com/office/powerpoint/2010/main" val="4154414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Date Placeholder 3">
            <a:extLst>
              <a:ext uri="{FF2B5EF4-FFF2-40B4-BE49-F238E27FC236}">
                <a16:creationId xmlns:a16="http://schemas.microsoft.com/office/drawing/2014/main" id="{FFF59F4B-EE82-435D-9116-E72793B2FCC9}"/>
              </a:ext>
            </a:extLst>
          </p:cNvPr>
          <p:cNvSpPr>
            <a:spLocks noGrp="1"/>
          </p:cNvSpPr>
          <p:nvPr>
            <p:ph type="dt" sz="half" idx="10"/>
          </p:nvPr>
        </p:nvSpPr>
        <p:spPr>
          <a:xfrm>
            <a:off x="838200" y="6356350"/>
            <a:ext cx="2743200" cy="365125"/>
          </a:xfrm>
        </p:spPr>
        <p:txBody>
          <a:bodyPr/>
          <a:lstStyle/>
          <a:p>
            <a:fld id="{2A2720B8-4C5B-497D-8417-BDE136F89F4C}" type="datetimeFigureOut">
              <a:rPr lang="en-US" smtClean="0"/>
              <a:t>2/29/2024</a:t>
            </a:fld>
            <a:endParaRPr lang="en-US"/>
          </a:p>
        </p:txBody>
      </p:sp>
      <p:sp>
        <p:nvSpPr>
          <p:cNvPr id="8" name="Footer Placeholder 4">
            <a:extLst>
              <a:ext uri="{FF2B5EF4-FFF2-40B4-BE49-F238E27FC236}">
                <a16:creationId xmlns:a16="http://schemas.microsoft.com/office/drawing/2014/main" id="{B5CB0174-62B1-43EF-B194-201C5A86CF86}"/>
              </a:ext>
            </a:extLst>
          </p:cNvPr>
          <p:cNvSpPr>
            <a:spLocks noGrp="1"/>
          </p:cNvSpPr>
          <p:nvPr>
            <p:ph type="ftr" sz="quarter" idx="11"/>
          </p:nvPr>
        </p:nvSpPr>
        <p:spPr>
          <a:xfrm>
            <a:off x="4038600" y="6356350"/>
            <a:ext cx="4114800" cy="365125"/>
          </a:xfrm>
        </p:spPr>
        <p:txBody>
          <a:bodyPr/>
          <a:lstStyle/>
          <a:p>
            <a:endParaRPr lang="en-US"/>
          </a:p>
        </p:txBody>
      </p:sp>
      <p:sp>
        <p:nvSpPr>
          <p:cNvPr id="9" name="Slide Number Placeholder 5">
            <a:extLst>
              <a:ext uri="{FF2B5EF4-FFF2-40B4-BE49-F238E27FC236}">
                <a16:creationId xmlns:a16="http://schemas.microsoft.com/office/drawing/2014/main" id="{B85F2C38-B41F-4D1B-8A06-B4617F168BF7}"/>
              </a:ext>
            </a:extLst>
          </p:cNvPr>
          <p:cNvSpPr>
            <a:spLocks noGrp="1"/>
          </p:cNvSpPr>
          <p:nvPr>
            <p:ph type="sldNum" sz="quarter" idx="12"/>
          </p:nvPr>
        </p:nvSpPr>
        <p:spPr>
          <a:xfrm>
            <a:off x="8610600" y="6356350"/>
            <a:ext cx="2743200" cy="365125"/>
          </a:xfrm>
        </p:spPr>
        <p:txBody>
          <a:bodyPr/>
          <a:lstStyle/>
          <a:p>
            <a:fld id="{36B8A3FC-711F-4DDD-B5B6-8091386D1A7C}" type="slidenum">
              <a:rPr lang="en-US" smtClean="0"/>
              <a:t>‹#›</a:t>
            </a:fld>
            <a:endParaRPr lang="en-US"/>
          </a:p>
        </p:txBody>
      </p:sp>
      <p:sp>
        <p:nvSpPr>
          <p:cNvPr id="10" name="Rectangle 9">
            <a:extLst>
              <a:ext uri="{FF2B5EF4-FFF2-40B4-BE49-F238E27FC236}">
                <a16:creationId xmlns:a16="http://schemas.microsoft.com/office/drawing/2014/main" id="{95FCE16C-C5D6-4311-B369-9602FC7E882B}"/>
              </a:ext>
            </a:extLst>
          </p:cNvPr>
          <p:cNvSpPr/>
          <p:nvPr userDrawn="1"/>
        </p:nvSpPr>
        <p:spPr>
          <a:xfrm>
            <a:off x="0" y="6246056"/>
            <a:ext cx="12192000" cy="626012"/>
          </a:xfrm>
          <a:prstGeom prst="rect">
            <a:avLst/>
          </a:prstGeom>
          <a:solidFill>
            <a:srgbClr val="D1D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B991718E-93A3-49F0-907E-7201A05C796D}"/>
              </a:ext>
            </a:extLst>
          </p:cNvPr>
          <p:cNvCxnSpPr/>
          <p:nvPr userDrawn="1"/>
        </p:nvCxnSpPr>
        <p:spPr>
          <a:xfrm>
            <a:off x="0" y="6246056"/>
            <a:ext cx="12192000" cy="0"/>
          </a:xfrm>
          <a:prstGeom prst="line">
            <a:avLst/>
          </a:prstGeom>
          <a:ln w="57150">
            <a:solidFill>
              <a:srgbClr val="F0B310"/>
            </a:solidFill>
          </a:ln>
        </p:spPr>
        <p:style>
          <a:lnRef idx="2">
            <a:schemeClr val="accent4"/>
          </a:lnRef>
          <a:fillRef idx="0">
            <a:schemeClr val="accent4"/>
          </a:fillRef>
          <a:effectRef idx="1">
            <a:schemeClr val="accent4"/>
          </a:effectRef>
          <a:fontRef idx="minor">
            <a:schemeClr val="tx1"/>
          </a:fontRef>
        </p:style>
      </p:cxnSp>
      <p:pic>
        <p:nvPicPr>
          <p:cNvPr id="13" name="Picture 12">
            <a:extLst>
              <a:ext uri="{FF2B5EF4-FFF2-40B4-BE49-F238E27FC236}">
                <a16:creationId xmlns:a16="http://schemas.microsoft.com/office/drawing/2014/main" id="{0C186B0B-6286-4F48-89F5-258A5BC77C0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8655" y="6356350"/>
            <a:ext cx="2057400" cy="423859"/>
          </a:xfrm>
          <a:prstGeom prst="rect">
            <a:avLst/>
          </a:prstGeom>
        </p:spPr>
      </p:pic>
    </p:spTree>
    <p:extLst>
      <p:ext uri="{BB962C8B-B14F-4D97-AF65-F5344CB8AC3E}">
        <p14:creationId xmlns:p14="http://schemas.microsoft.com/office/powerpoint/2010/main" val="89093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9851C8C-AAE8-4FD8-B8B1-B7D602A97889}"/>
              </a:ext>
            </a:extLst>
          </p:cNvPr>
          <p:cNvSpPr/>
          <p:nvPr userDrawn="1"/>
        </p:nvSpPr>
        <p:spPr>
          <a:xfrm>
            <a:off x="0" y="6246056"/>
            <a:ext cx="12192000" cy="626012"/>
          </a:xfrm>
          <a:prstGeom prst="rect">
            <a:avLst/>
          </a:prstGeom>
          <a:solidFill>
            <a:srgbClr val="D1D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A6AD5C38-B89B-4BFD-80FA-A81A4646B13B}"/>
              </a:ext>
            </a:extLst>
          </p:cNvPr>
          <p:cNvCxnSpPr/>
          <p:nvPr userDrawn="1"/>
        </p:nvCxnSpPr>
        <p:spPr>
          <a:xfrm>
            <a:off x="0" y="6246056"/>
            <a:ext cx="12192000" cy="0"/>
          </a:xfrm>
          <a:prstGeom prst="line">
            <a:avLst/>
          </a:prstGeom>
          <a:ln w="57150">
            <a:solidFill>
              <a:srgbClr val="F0B310"/>
            </a:solidFill>
          </a:ln>
        </p:spPr>
        <p:style>
          <a:lnRef idx="2">
            <a:schemeClr val="accent4"/>
          </a:lnRef>
          <a:fillRef idx="0">
            <a:schemeClr val="accent4"/>
          </a:fillRef>
          <a:effectRef idx="1">
            <a:schemeClr val="accent4"/>
          </a:effectRef>
          <a:fontRef idx="minor">
            <a:schemeClr val="tx1"/>
          </a:fontRef>
        </p:style>
      </p:cxnSp>
      <p:pic>
        <p:nvPicPr>
          <p:cNvPr id="5" name="Picture 4">
            <a:extLst>
              <a:ext uri="{FF2B5EF4-FFF2-40B4-BE49-F238E27FC236}">
                <a16:creationId xmlns:a16="http://schemas.microsoft.com/office/drawing/2014/main" id="{805B4B7E-67DC-4D3E-BE87-EB8350407BF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8655" y="6356350"/>
            <a:ext cx="2057400" cy="423859"/>
          </a:xfrm>
          <a:prstGeom prst="rect">
            <a:avLst/>
          </a:prstGeom>
        </p:spPr>
      </p:pic>
    </p:spTree>
    <p:extLst>
      <p:ext uri="{BB962C8B-B14F-4D97-AF65-F5344CB8AC3E}">
        <p14:creationId xmlns:p14="http://schemas.microsoft.com/office/powerpoint/2010/main" val="2378855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2720B8-4C5B-497D-8417-BDE136F89F4C}" type="datetimeFigureOut">
              <a:rPr lang="en-US" smtClean="0"/>
              <a:t>2/29/2024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8A3FC-711F-4DDD-B5B6-8091386D1A7C}" type="slidenum">
              <a:rPr lang="en-US" smtClean="0"/>
              <a:t>‹#›</a:t>
            </a:fld>
            <a:endParaRPr lang="en-US"/>
          </a:p>
        </p:txBody>
      </p:sp>
    </p:spTree>
    <p:extLst>
      <p:ext uri="{BB962C8B-B14F-4D97-AF65-F5344CB8AC3E}">
        <p14:creationId xmlns:p14="http://schemas.microsoft.com/office/powerpoint/2010/main" val="3679524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ccmeetingspublic.blob.core.usgovcloudapi.net/hillsbronc-meet-398eadc7b22148ea9ba9f54b4588285b/ITEM-Attachment-001-673ee358ba5a4f14828af24ce4a5300e.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cs typeface="Calibri Light"/>
              </a:rPr>
              <a:t>Potential for Urban Archery Program in Hillsborough</a:t>
            </a:r>
            <a:endParaRPr lang="en-US"/>
          </a:p>
        </p:txBody>
      </p:sp>
      <p:sp>
        <p:nvSpPr>
          <p:cNvPr id="3" name="Subtitle 2"/>
          <p:cNvSpPr>
            <a:spLocks noGrp="1"/>
          </p:cNvSpPr>
          <p:nvPr>
            <p:ph type="subTitle" idx="1"/>
          </p:nvPr>
        </p:nvSpPr>
        <p:spPr/>
        <p:txBody>
          <a:bodyPr/>
          <a:lstStyle/>
          <a:p>
            <a:r>
              <a:rPr lang="en-US"/>
              <a:t>Board of Commissioners</a:t>
            </a:r>
          </a:p>
          <a:p>
            <a:r>
              <a:rPr lang="en-US"/>
              <a:t>March 11, 2024</a:t>
            </a:r>
          </a:p>
        </p:txBody>
      </p:sp>
    </p:spTree>
    <p:extLst>
      <p:ext uri="{BB962C8B-B14F-4D97-AF65-F5344CB8AC3E}">
        <p14:creationId xmlns:p14="http://schemas.microsoft.com/office/powerpoint/2010/main" val="1831744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Eligible Properties</a:t>
            </a:r>
          </a:p>
        </p:txBody>
      </p:sp>
      <p:sp>
        <p:nvSpPr>
          <p:cNvPr id="7" name="TextBox 6">
            <a:extLst>
              <a:ext uri="{FF2B5EF4-FFF2-40B4-BE49-F238E27FC236}">
                <a16:creationId xmlns:a16="http://schemas.microsoft.com/office/drawing/2014/main" id="{84425C05-3C69-4C52-ADC5-7998391406E8}"/>
              </a:ext>
            </a:extLst>
          </p:cNvPr>
          <p:cNvSpPr txBox="1"/>
          <p:nvPr/>
        </p:nvSpPr>
        <p:spPr>
          <a:xfrm>
            <a:off x="643812" y="1819469"/>
            <a:ext cx="5738327" cy="2031325"/>
          </a:xfrm>
          <a:prstGeom prst="rect">
            <a:avLst/>
          </a:prstGeom>
          <a:noFill/>
        </p:spPr>
        <p:txBody>
          <a:bodyPr wrap="square" rtlCol="0">
            <a:spAutoFit/>
          </a:bodyPr>
          <a:lstStyle/>
          <a:p>
            <a:pPr marL="285750" indent="-285750">
              <a:buFont typeface="Arial" panose="020B0604020202020204" pitchFamily="34" charset="0"/>
              <a:buChar char="•"/>
            </a:pPr>
            <a:r>
              <a:rPr lang="en-US" dirty="0"/>
              <a:t>Staff has </a:t>
            </a:r>
            <a:r>
              <a:rPr lang="en-US"/>
              <a:t>identified 48 </a:t>
            </a:r>
            <a:r>
              <a:rPr lang="en-US" dirty="0"/>
              <a:t>potentially eligible properties that meet the following criteria:</a:t>
            </a:r>
          </a:p>
          <a:p>
            <a:pPr marL="742950" lvl="1" indent="-285750">
              <a:buFont typeface="Arial" panose="020B0604020202020204" pitchFamily="34" charset="0"/>
              <a:buChar char="•"/>
            </a:pPr>
            <a:r>
              <a:rPr lang="en-US" dirty="0"/>
              <a:t>Over 2 acres in size</a:t>
            </a:r>
          </a:p>
          <a:p>
            <a:pPr marL="742950" lvl="1" indent="-285750">
              <a:buFont typeface="Arial" panose="020B0604020202020204" pitchFamily="34" charset="0"/>
              <a:buChar char="•"/>
            </a:pPr>
            <a:r>
              <a:rPr lang="en-US" dirty="0"/>
              <a:t>Privately-owned (not public property or open to public recreation)</a:t>
            </a:r>
          </a:p>
          <a:p>
            <a:pPr marL="742950" lvl="1" indent="-285750">
              <a:buFont typeface="Arial" panose="020B0604020202020204" pitchFamily="34" charset="0"/>
              <a:buChar char="•"/>
            </a:pPr>
            <a:r>
              <a:rPr lang="en-US" dirty="0"/>
              <a:t>Not multifamily or commercial uses</a:t>
            </a:r>
          </a:p>
          <a:p>
            <a:pPr marL="742950" lvl="1" indent="-285750">
              <a:buFont typeface="Arial" panose="020B0604020202020204" pitchFamily="34" charset="0"/>
              <a:buChar char="•"/>
            </a:pPr>
            <a:r>
              <a:rPr lang="en-US" dirty="0"/>
              <a:t>At least</a:t>
            </a:r>
            <a:r>
              <a:rPr lang="en-US" dirty="0">
                <a:solidFill>
                  <a:srgbClr val="FF0000"/>
                </a:solidFill>
              </a:rPr>
              <a:t> 150 </a:t>
            </a:r>
            <a:r>
              <a:rPr lang="en-US" dirty="0"/>
              <a:t>feet from structures</a:t>
            </a:r>
          </a:p>
        </p:txBody>
      </p:sp>
      <p:pic>
        <p:nvPicPr>
          <p:cNvPr id="5" name="Picture 4" descr="Map&#10;&#10;Description automatically generated">
            <a:extLst>
              <a:ext uri="{FF2B5EF4-FFF2-40B4-BE49-F238E27FC236}">
                <a16:creationId xmlns:a16="http://schemas.microsoft.com/office/drawing/2014/main" id="{B973B669-772E-48C6-A37A-E1193855C8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2139" y="0"/>
            <a:ext cx="5809861" cy="6858000"/>
          </a:xfrm>
          <a:prstGeom prst="rect">
            <a:avLst/>
          </a:prstGeom>
        </p:spPr>
      </p:pic>
    </p:spTree>
    <p:extLst>
      <p:ext uri="{BB962C8B-B14F-4D97-AF65-F5344CB8AC3E}">
        <p14:creationId xmlns:p14="http://schemas.microsoft.com/office/powerpoint/2010/main" val="1170368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Other Concerns</a:t>
            </a:r>
          </a:p>
        </p:txBody>
      </p:sp>
      <p:sp>
        <p:nvSpPr>
          <p:cNvPr id="13" name="Content Placeholder 12"/>
          <p:cNvSpPr>
            <a:spLocks noGrp="1"/>
          </p:cNvSpPr>
          <p:nvPr>
            <p:ph idx="1"/>
          </p:nvPr>
        </p:nvSpPr>
        <p:spPr>
          <a:xfrm>
            <a:off x="692063" y="1541539"/>
            <a:ext cx="10807873" cy="4351338"/>
          </a:xfrm>
        </p:spPr>
        <p:txBody>
          <a:bodyPr vert="horz" lIns="91440" tIns="45720" rIns="91440" bIns="45720" rtlCol="0" anchor="t">
            <a:normAutofit/>
          </a:bodyPr>
          <a:lstStyle/>
          <a:p>
            <a:pPr>
              <a:lnSpc>
                <a:spcPct val="115000"/>
              </a:lnSpc>
              <a:spcBef>
                <a:spcPts val="0"/>
              </a:spcBef>
              <a:spcAft>
                <a:spcPts val="1000"/>
              </a:spcAft>
            </a:pPr>
            <a:r>
              <a:rPr lang="en-US" sz="2200">
                <a:effectLst/>
                <a:latin typeface="Calibri" panose="020F0502020204030204" pitchFamily="34" charset="0"/>
                <a:ea typeface="Calibri" panose="020F0502020204030204" pitchFamily="34" charset="0"/>
                <a:cs typeface="Times New Roman" panose="02020603050405020304" pitchFamily="18" charset="0"/>
              </a:rPr>
              <a:t>Irregular town borders may create confusion over town regulations vs. County/NC Wildlife regulations</a:t>
            </a:r>
          </a:p>
          <a:p>
            <a:pPr>
              <a:lnSpc>
                <a:spcPct val="115000"/>
              </a:lnSpc>
              <a:spcBef>
                <a:spcPts val="0"/>
              </a:spcBef>
              <a:spcAft>
                <a:spcPts val="1000"/>
              </a:spcAft>
            </a:pPr>
            <a:r>
              <a:rPr lang="en-US" sz="2200">
                <a:latin typeface="Calibri" panose="020F0502020204030204" pitchFamily="34" charset="0"/>
                <a:ea typeface="Calibri" panose="020F0502020204030204" pitchFamily="34" charset="0"/>
                <a:cs typeface="Times New Roman" panose="02020603050405020304" pitchFamily="18" charset="0"/>
              </a:rPr>
              <a:t>Staff/administrative oversight of program</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1000"/>
              </a:spcAft>
            </a:pPr>
            <a:r>
              <a:rPr lang="en-US" sz="2200">
                <a:latin typeface="Calibri" panose="020F0502020204030204" pitchFamily="34" charset="0"/>
                <a:ea typeface="Calibri" panose="020F0502020204030204" pitchFamily="34" charset="0"/>
                <a:cs typeface="Times New Roman" panose="02020603050405020304" pitchFamily="18" charset="0"/>
              </a:rPr>
              <a:t>Suitable parcels for hunting are not generally where the problematic deer populations are located</a:t>
            </a:r>
          </a:p>
          <a:p>
            <a:pPr>
              <a:lnSpc>
                <a:spcPct val="115000"/>
              </a:lnSpc>
              <a:spcBef>
                <a:spcPts val="0"/>
              </a:spcBef>
              <a:spcAft>
                <a:spcPts val="1000"/>
              </a:spcAft>
            </a:pPr>
            <a:r>
              <a:rPr lang="en-US" sz="2200">
                <a:effectLst/>
                <a:latin typeface="Calibri" panose="020F0502020204030204" pitchFamily="34" charset="0"/>
                <a:ea typeface="Calibri" panose="020F0502020204030204" pitchFamily="34" charset="0"/>
                <a:cs typeface="Times New Roman" panose="02020603050405020304" pitchFamily="18" charset="0"/>
              </a:rPr>
              <a:t>Deer are causing significant landscape material damage on both public and private property</a:t>
            </a:r>
          </a:p>
          <a:p>
            <a:pPr>
              <a:lnSpc>
                <a:spcPct val="115000"/>
              </a:lnSpc>
              <a:spcBef>
                <a:spcPts val="0"/>
              </a:spcBef>
              <a:spcAft>
                <a:spcPts val="1000"/>
              </a:spcAft>
            </a:pPr>
            <a:r>
              <a:rPr lang="en-US" sz="2200">
                <a:latin typeface="Calibri" panose="020F0502020204030204" pitchFamily="34" charset="0"/>
                <a:ea typeface="Calibri" panose="020F0502020204030204" pitchFamily="34" charset="0"/>
                <a:cs typeface="Times New Roman" panose="02020603050405020304" pitchFamily="18" charset="0"/>
              </a:rPr>
              <a:t>Urban Archery program is generally ineffective at controlling/reducing deer population</a:t>
            </a:r>
          </a:p>
          <a:p>
            <a:pPr>
              <a:lnSpc>
                <a:spcPct val="115000"/>
              </a:lnSpc>
              <a:spcBef>
                <a:spcPts val="0"/>
              </a:spcBef>
              <a:spcAft>
                <a:spcPts val="1000"/>
              </a:spcAft>
            </a:pPr>
            <a:r>
              <a:rPr lang="en-US" sz="2200">
                <a:latin typeface="Calibri" panose="020F0502020204030204" pitchFamily="34" charset="0"/>
                <a:ea typeface="Calibri" panose="020F0502020204030204" pitchFamily="34" charset="0"/>
                <a:cs typeface="Times New Roman" panose="02020603050405020304" pitchFamily="18" charset="0"/>
              </a:rPr>
              <a:t>Other nuisance animals not addressed – groundhogs, vultures, geese, etc. </a:t>
            </a:r>
          </a:p>
          <a:p>
            <a:pPr>
              <a:lnSpc>
                <a:spcPct val="115000"/>
              </a:lnSpc>
              <a:spcBef>
                <a:spcPts val="0"/>
              </a:spcBef>
              <a:spcAft>
                <a:spcPts val="1000"/>
              </a:spcAft>
            </a:pPr>
            <a:r>
              <a:rPr lang="en-US" sz="2200">
                <a:effectLst/>
                <a:latin typeface="Calibri" panose="020F0502020204030204" pitchFamily="34" charset="0"/>
                <a:ea typeface="Calibri" panose="020F0502020204030204" pitchFamily="34" charset="0"/>
                <a:cs typeface="Times New Roman" panose="02020603050405020304" pitchFamily="18" charset="0"/>
              </a:rPr>
              <a:t>Input has not been received from broader community</a:t>
            </a:r>
          </a:p>
        </p:txBody>
      </p:sp>
    </p:spTree>
    <p:extLst>
      <p:ext uri="{BB962C8B-B14F-4D97-AF65-F5344CB8AC3E}">
        <p14:creationId xmlns:p14="http://schemas.microsoft.com/office/powerpoint/2010/main" val="1494887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Additional Options to Consider</a:t>
            </a:r>
          </a:p>
        </p:txBody>
      </p:sp>
      <p:sp>
        <p:nvSpPr>
          <p:cNvPr id="13" name="Content Placeholder 12"/>
          <p:cNvSpPr>
            <a:spLocks noGrp="1"/>
          </p:cNvSpPr>
          <p:nvPr>
            <p:ph idx="1"/>
          </p:nvPr>
        </p:nvSpPr>
        <p:spPr/>
        <p:txBody>
          <a:bodyPr>
            <a:normAutofit/>
          </a:bodyPr>
          <a:lstStyle/>
          <a:p>
            <a:pPr>
              <a:lnSpc>
                <a:spcPct val="115000"/>
              </a:lnSpc>
              <a:spcBef>
                <a:spcPts val="0"/>
              </a:spcBef>
            </a:pPr>
            <a:r>
              <a:rPr lang="en-US">
                <a:effectLst/>
                <a:latin typeface="Calibri" panose="020F0502020204030204" pitchFamily="34" charset="0"/>
                <a:ea typeface="Calibri" panose="020F0502020204030204" pitchFamily="34" charset="0"/>
                <a:cs typeface="Times New Roman" panose="02020603050405020304" pitchFamily="18" charset="0"/>
              </a:rPr>
              <a:t>In addition to a potential Urban Archery program, the Board may also consider:</a:t>
            </a:r>
          </a:p>
          <a:p>
            <a:pPr lvl="1">
              <a:lnSpc>
                <a:spcPct val="115000"/>
              </a:lnSpc>
              <a:spcBef>
                <a:spcPts val="0"/>
              </a:spcBef>
            </a:pPr>
            <a:r>
              <a:rPr lang="en-US">
                <a:latin typeface="Calibri" panose="020F0502020204030204" pitchFamily="34" charset="0"/>
                <a:ea typeface="Calibri" panose="020F0502020204030204" pitchFamily="34" charset="0"/>
                <a:cs typeface="Times New Roman" panose="02020603050405020304" pitchFamily="18" charset="0"/>
              </a:rPr>
              <a:t>Work with NC Wildlife and/or consultant on comprehensive wildlife management plan</a:t>
            </a:r>
          </a:p>
          <a:p>
            <a:pPr lvl="1">
              <a:lnSpc>
                <a:spcPct val="115000"/>
              </a:lnSpc>
              <a:spcBef>
                <a:spcPts val="0"/>
              </a:spcBef>
            </a:pPr>
            <a:r>
              <a:rPr lang="en-US">
                <a:latin typeface="Calibri" panose="020F0502020204030204" pitchFamily="34" charset="0"/>
                <a:ea typeface="Calibri" panose="020F0502020204030204" pitchFamily="34" charset="0"/>
                <a:cs typeface="Times New Roman" panose="02020603050405020304" pitchFamily="18" charset="0"/>
              </a:rPr>
              <a:t>Additional education/outreach on dangers of feeding deer</a:t>
            </a:r>
          </a:p>
          <a:p>
            <a:pPr lvl="1">
              <a:lnSpc>
                <a:spcPct val="115000"/>
              </a:lnSpc>
              <a:spcBef>
                <a:spcPts val="0"/>
              </a:spcBef>
            </a:pPr>
            <a:r>
              <a:rPr lang="en-US">
                <a:effectLst/>
                <a:latin typeface="Calibri" panose="020F0502020204030204" pitchFamily="34" charset="0"/>
                <a:ea typeface="Calibri" panose="020F0502020204030204" pitchFamily="34" charset="0"/>
                <a:cs typeface="Times New Roman" panose="02020603050405020304" pitchFamily="18" charset="0"/>
              </a:rPr>
              <a:t>Pro</a:t>
            </a:r>
            <a:r>
              <a:rPr lang="en-US">
                <a:latin typeface="Calibri" panose="020F0502020204030204" pitchFamily="34" charset="0"/>
                <a:ea typeface="Calibri" panose="020F0502020204030204" pitchFamily="34" charset="0"/>
                <a:cs typeface="Times New Roman" panose="02020603050405020304" pitchFamily="18" charset="0"/>
              </a:rPr>
              <a:t>motion and use of deer-resistant landscaping</a:t>
            </a:r>
          </a:p>
          <a:p>
            <a:pPr lvl="1">
              <a:lnSpc>
                <a:spcPct val="115000"/>
              </a:lnSpc>
              <a:spcBef>
                <a:spcPts val="0"/>
              </a:spcBef>
            </a:pPr>
            <a:r>
              <a:rPr lang="en-US">
                <a:effectLst/>
                <a:latin typeface="Calibri" panose="020F0502020204030204" pitchFamily="34" charset="0"/>
                <a:ea typeface="Calibri" panose="020F0502020204030204" pitchFamily="34" charset="0"/>
                <a:cs typeface="Times New Roman" panose="02020603050405020304" pitchFamily="18" charset="0"/>
              </a:rPr>
              <a:t>Hiring of professional wildlife management contractor to harvest from public property in contro</a:t>
            </a:r>
            <a:r>
              <a:rPr lang="en-US">
                <a:latin typeface="Calibri" panose="020F0502020204030204" pitchFamily="34" charset="0"/>
                <a:ea typeface="Calibri" panose="020F0502020204030204" pitchFamily="34" charset="0"/>
                <a:cs typeface="Times New Roman" panose="02020603050405020304" pitchFamily="18" charset="0"/>
              </a:rPr>
              <a:t>lled program</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pPr>
            <a:endParaRPr lang="en-US">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2009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cs typeface="Calibri Light"/>
              </a:rPr>
              <a:t>Potential for Urban Archery Program in Hillsborough</a:t>
            </a:r>
            <a:endParaRPr lang="en-US"/>
          </a:p>
        </p:txBody>
      </p:sp>
      <p:sp>
        <p:nvSpPr>
          <p:cNvPr id="3" name="Subtitle 2"/>
          <p:cNvSpPr>
            <a:spLocks noGrp="1"/>
          </p:cNvSpPr>
          <p:nvPr>
            <p:ph type="subTitle" idx="1"/>
          </p:nvPr>
        </p:nvSpPr>
        <p:spPr/>
        <p:txBody>
          <a:bodyPr/>
          <a:lstStyle/>
          <a:p>
            <a:r>
              <a:rPr lang="en-US"/>
              <a:t>Board of Commissioners</a:t>
            </a:r>
          </a:p>
          <a:p>
            <a:r>
              <a:rPr lang="en-US"/>
              <a:t>March 11, 2024</a:t>
            </a:r>
          </a:p>
        </p:txBody>
      </p:sp>
    </p:spTree>
    <p:extLst>
      <p:ext uri="{BB962C8B-B14F-4D97-AF65-F5344CB8AC3E}">
        <p14:creationId xmlns:p14="http://schemas.microsoft.com/office/powerpoint/2010/main" val="1644974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Introduction</a:t>
            </a:r>
          </a:p>
        </p:txBody>
      </p:sp>
      <p:sp>
        <p:nvSpPr>
          <p:cNvPr id="13" name="Content Placeholder 12"/>
          <p:cNvSpPr>
            <a:spLocks noGrp="1"/>
          </p:cNvSpPr>
          <p:nvPr>
            <p:ph idx="1"/>
          </p:nvPr>
        </p:nvSpPr>
        <p:spPr/>
        <p:txBody>
          <a:bodyPr vert="horz" lIns="91440" tIns="45720" rIns="91440" bIns="45720" rtlCol="0" anchor="t">
            <a:normAutofit fontScale="85000" lnSpcReduction="20000"/>
          </a:bodyPr>
          <a:lstStyle/>
          <a:p>
            <a:pPr marR="0" algn="just">
              <a:spcBef>
                <a:spcPts val="0"/>
              </a:spcBef>
              <a:spcAft>
                <a:spcPts val="0"/>
              </a:spcAft>
            </a:pPr>
            <a:r>
              <a:rPr lang="en-US" sz="3200" dirty="0">
                <a:effectLst/>
                <a:latin typeface="Calibri"/>
                <a:ea typeface="Calibri" panose="020F0502020204030204" pitchFamily="34" charset="0"/>
                <a:cs typeface="Times New Roman"/>
              </a:rPr>
              <a:t>In January, a group of residents approached the Board regarding their interest in starting an Urban Archery season in Hillsborough to address deer overpopulation</a:t>
            </a:r>
            <a:endParaRPr lang="en-US" dirty="0">
              <a:cs typeface="Calibri" panose="020F0502020204030204"/>
            </a:endParaRPr>
          </a:p>
          <a:p>
            <a:pPr marL="0" marR="0" algn="just">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R="0" algn="just">
              <a:spcBef>
                <a:spcPts val="0"/>
              </a:spcBef>
              <a:spcAft>
                <a:spcPts val="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The residents provided a significant amount of research and background information, which can be viewed at </a:t>
            </a:r>
            <a:r>
              <a:rPr lang="en-US" sz="3200" dirty="0">
                <a:effectLst/>
                <a:latin typeface="Calibri" panose="020F0502020204030204" pitchFamily="34" charset="0"/>
                <a:ea typeface="Calibri" panose="020F0502020204030204" pitchFamily="34" charset="0"/>
                <a:cs typeface="Times New Roman" panose="02020603050405020304" pitchFamily="18" charset="0"/>
                <a:hlinkClick r:id="rId2"/>
              </a:rPr>
              <a:t>https://mccmeetingspublic.blob.core.usgovcloudapi.net/hillsbronc-meet-398eadc7b22148ea9ba9f54b4588285b/ITEM-Attachment-001-673ee358ba5a4f14828af24ce4a5300e.pdf</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R="0" algn="just">
              <a:spcBef>
                <a:spcPts val="0"/>
              </a:spcBef>
              <a:spcAft>
                <a:spcPts val="0"/>
              </a:spcAft>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R="0" algn="just">
              <a:spcBef>
                <a:spcPts val="0"/>
              </a:spcBef>
              <a:spcAft>
                <a:spcPts val="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An internal staff working group (Public Space &amp; Sustainabilit</a:t>
            </a:r>
            <a:r>
              <a:rPr lang="en-US" sz="3200" dirty="0">
                <a:latin typeface="Calibri" panose="020F0502020204030204" pitchFamily="34" charset="0"/>
                <a:ea typeface="Calibri" panose="020F0502020204030204" pitchFamily="34" charset="0"/>
                <a:cs typeface="Times New Roman" panose="02020603050405020304" pitchFamily="18" charset="0"/>
              </a:rPr>
              <a:t>y, Stormwater &amp; Environmental Services, Planning &amp; Economic Development, Hillsborough Police Department) met to discuss potential regulations and questions/concerns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R="0" algn="just">
              <a:spcBef>
                <a:spcPts val="0"/>
              </a:spcBef>
              <a:spcAft>
                <a:spcPts val="0"/>
              </a:spcAft>
            </a:pP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119967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Objectives of Discussion</a:t>
            </a:r>
          </a:p>
        </p:txBody>
      </p:sp>
      <p:sp>
        <p:nvSpPr>
          <p:cNvPr id="13" name="Content Placeholder 12"/>
          <p:cNvSpPr>
            <a:spLocks noGrp="1"/>
          </p:cNvSpPr>
          <p:nvPr>
            <p:ph idx="1"/>
          </p:nvPr>
        </p:nvSpPr>
        <p:spPr/>
        <p:txBody>
          <a:bodyPr vert="horz" lIns="91440" tIns="45720" rIns="91440" bIns="45720" rtlCol="0" anchor="t">
            <a:normAutofit/>
          </a:bodyPr>
          <a:lstStyle/>
          <a:p>
            <a:pPr marR="0" algn="just">
              <a:spcBef>
                <a:spcPts val="0"/>
              </a:spcBef>
              <a:spcAft>
                <a:spcPts val="0"/>
              </a:spcAft>
            </a:pPr>
            <a:r>
              <a:rPr lang="en-US" sz="3200">
                <a:effectLst/>
                <a:latin typeface="Calibri"/>
                <a:ea typeface="Calibri" panose="020F0502020204030204" pitchFamily="34" charset="0"/>
                <a:cs typeface="Times New Roman"/>
              </a:rPr>
              <a:t>Recognize the issues associated with deer overpopulation</a:t>
            </a:r>
          </a:p>
          <a:p>
            <a:pPr marR="0" algn="just">
              <a:spcBef>
                <a:spcPts val="0"/>
              </a:spcBef>
              <a:spcAft>
                <a:spcPts val="0"/>
              </a:spcAft>
            </a:pPr>
            <a:endParaRPr lang="en-US" sz="3200">
              <a:latin typeface="Calibri"/>
              <a:ea typeface="Calibri" panose="020F0502020204030204" pitchFamily="34" charset="0"/>
              <a:cs typeface="Times New Roman"/>
            </a:endParaRPr>
          </a:p>
          <a:p>
            <a:pPr marR="0" algn="just">
              <a:spcBef>
                <a:spcPts val="0"/>
              </a:spcBef>
              <a:spcAft>
                <a:spcPts val="0"/>
              </a:spcAft>
            </a:pPr>
            <a:r>
              <a:rPr lang="en-US" sz="3200">
                <a:effectLst/>
                <a:latin typeface="Calibri"/>
                <a:ea typeface="Calibri" panose="020F0502020204030204" pitchFamily="34" charset="0"/>
                <a:cs typeface="Times New Roman"/>
              </a:rPr>
              <a:t>Discuss what additional tools the town can consider to address the issues</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p>
            <a:pPr marR="0" algn="just">
              <a:spcBef>
                <a:spcPts val="0"/>
              </a:spcBef>
              <a:spcAft>
                <a:spcPts val="0"/>
              </a:spcAft>
            </a:pPr>
            <a:endParaRPr lang="en-US" sz="320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a:p>
        </p:txBody>
      </p:sp>
    </p:spTree>
    <p:extLst>
      <p:ext uri="{BB962C8B-B14F-4D97-AF65-F5344CB8AC3E}">
        <p14:creationId xmlns:p14="http://schemas.microsoft.com/office/powerpoint/2010/main" val="2711480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4604"/>
            <a:ext cx="10515600" cy="1325563"/>
          </a:xfrm>
        </p:spPr>
        <p:txBody>
          <a:bodyPr/>
          <a:lstStyle/>
          <a:p>
            <a:r>
              <a:rPr lang="en-US"/>
              <a:t>Additional Research</a:t>
            </a:r>
          </a:p>
        </p:txBody>
      </p:sp>
      <p:sp>
        <p:nvSpPr>
          <p:cNvPr id="13" name="Content Placeholder 12"/>
          <p:cNvSpPr>
            <a:spLocks noGrp="1"/>
          </p:cNvSpPr>
          <p:nvPr>
            <p:ph idx="1"/>
          </p:nvPr>
        </p:nvSpPr>
        <p:spPr>
          <a:xfrm>
            <a:off x="838200" y="1439406"/>
            <a:ext cx="10515600" cy="4351338"/>
          </a:xfrm>
        </p:spPr>
        <p:txBody>
          <a:bodyPr vert="horz" lIns="91440" tIns="45720" rIns="91440" bIns="45720" rtlCol="0" anchor="t">
            <a:noAutofit/>
          </a:bodyPr>
          <a:lstStyle/>
          <a:p>
            <a:pPr algn="just">
              <a:spcBef>
                <a:spcPts val="0"/>
              </a:spcBef>
            </a:pPr>
            <a:r>
              <a:rPr lang="en-US" sz="3200" dirty="0">
                <a:effectLst/>
                <a:latin typeface="Calibri"/>
                <a:ea typeface="Calibri" panose="020F0502020204030204" pitchFamily="34" charset="0"/>
                <a:cs typeface="Times New Roman"/>
              </a:rPr>
              <a:t>Residents interviewed the district biologist with NC Wildlife and provided the following additional information</a:t>
            </a:r>
          </a:p>
          <a:p>
            <a:pPr lvl="1" algn="just">
              <a:spcBef>
                <a:spcPts val="0"/>
              </a:spcBef>
            </a:pPr>
            <a:r>
              <a:rPr lang="en-US" sz="2800" dirty="0">
                <a:latin typeface="Calibri"/>
                <a:cs typeface="Times New Roman"/>
              </a:rPr>
              <a:t>Urban Archery program is over 20 years old</a:t>
            </a:r>
          </a:p>
          <a:p>
            <a:pPr lvl="1" algn="just">
              <a:spcBef>
                <a:spcPts val="0"/>
              </a:spcBef>
            </a:pPr>
            <a:r>
              <a:rPr lang="en-US" sz="2800" dirty="0">
                <a:latin typeface="Calibri"/>
                <a:cs typeface="Times New Roman"/>
              </a:rPr>
              <a:t>Over 60 participating municipalities</a:t>
            </a:r>
          </a:p>
          <a:p>
            <a:pPr lvl="1" algn="just">
              <a:spcBef>
                <a:spcPts val="0"/>
              </a:spcBef>
            </a:pPr>
            <a:r>
              <a:rPr lang="en-US" sz="2800" dirty="0">
                <a:latin typeface="Calibri"/>
                <a:cs typeface="Times New Roman"/>
              </a:rPr>
              <a:t>Only requirement from town is letter requesting to participate and map of eligible areas</a:t>
            </a:r>
          </a:p>
          <a:p>
            <a:pPr lvl="1" algn="just">
              <a:spcBef>
                <a:spcPts val="0"/>
              </a:spcBef>
            </a:pPr>
            <a:r>
              <a:rPr lang="en-US" sz="2800" dirty="0">
                <a:latin typeface="Calibri"/>
                <a:cs typeface="Times New Roman"/>
              </a:rPr>
              <a:t>Wildlife will enforce normal hunting regulations and will be available to assist the town with overall wildlife management plans</a:t>
            </a:r>
          </a:p>
          <a:p>
            <a:pPr lvl="1" algn="just">
              <a:spcBef>
                <a:spcPts val="0"/>
              </a:spcBef>
            </a:pPr>
            <a:r>
              <a:rPr lang="en-US" sz="2800" dirty="0">
                <a:latin typeface="Calibri"/>
                <a:cs typeface="Times New Roman"/>
              </a:rPr>
              <a:t>The town can institute additional rules beyond statewide hunting rules – time and location limits, limit on hunting weapons, additional proficiency test, etc. </a:t>
            </a:r>
            <a:endParaRPr lang="en-US" sz="2800" dirty="0">
              <a:cs typeface="Calibri" panose="020F0502020204030204"/>
            </a:endParaRPr>
          </a:p>
        </p:txBody>
      </p:sp>
    </p:spTree>
    <p:extLst>
      <p:ext uri="{BB962C8B-B14F-4D97-AF65-F5344CB8AC3E}">
        <p14:creationId xmlns:p14="http://schemas.microsoft.com/office/powerpoint/2010/main" val="2840941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4604"/>
            <a:ext cx="10515600" cy="1325563"/>
          </a:xfrm>
        </p:spPr>
        <p:txBody>
          <a:bodyPr/>
          <a:lstStyle/>
          <a:p>
            <a:r>
              <a:rPr lang="en-US"/>
              <a:t>Additional Research (continued)</a:t>
            </a:r>
          </a:p>
        </p:txBody>
      </p:sp>
      <p:sp>
        <p:nvSpPr>
          <p:cNvPr id="13" name="Content Placeholder 12"/>
          <p:cNvSpPr>
            <a:spLocks noGrp="1"/>
          </p:cNvSpPr>
          <p:nvPr>
            <p:ph idx="1"/>
          </p:nvPr>
        </p:nvSpPr>
        <p:spPr>
          <a:xfrm>
            <a:off x="838200" y="1439406"/>
            <a:ext cx="10515600" cy="4351338"/>
          </a:xfrm>
        </p:spPr>
        <p:txBody>
          <a:bodyPr vert="horz" lIns="91440" tIns="45720" rIns="91440" bIns="45720" rtlCol="0" anchor="t">
            <a:noAutofit/>
          </a:bodyPr>
          <a:lstStyle/>
          <a:p>
            <a:pPr algn="just">
              <a:spcBef>
                <a:spcPts val="0"/>
              </a:spcBef>
            </a:pPr>
            <a:r>
              <a:rPr lang="en-US" sz="3200">
                <a:effectLst/>
                <a:latin typeface="Calibri"/>
                <a:ea typeface="Calibri" panose="020F0502020204030204" pitchFamily="34" charset="0"/>
                <a:cs typeface="Times New Roman"/>
              </a:rPr>
              <a:t>Residents interviewed the district biologist with NC Wildlife and provided the following additional information</a:t>
            </a:r>
          </a:p>
          <a:p>
            <a:pPr lvl="1" algn="just">
              <a:spcBef>
                <a:spcPts val="0"/>
              </a:spcBef>
            </a:pPr>
            <a:r>
              <a:rPr lang="en-US" sz="2800">
                <a:latin typeface="Calibri"/>
                <a:cs typeface="Times New Roman"/>
              </a:rPr>
              <a:t>2024 season underway – about 40 deer harvested statewide, only 1 in District 5 as of late January.</a:t>
            </a:r>
          </a:p>
          <a:p>
            <a:pPr lvl="2" algn="just">
              <a:spcBef>
                <a:spcPts val="0"/>
              </a:spcBef>
            </a:pPr>
            <a:r>
              <a:rPr lang="en-US" sz="2400">
                <a:latin typeface="Calibri"/>
                <a:cs typeface="Times New Roman"/>
              </a:rPr>
              <a:t>District 5 includes Rockingham, Guilford, Randolph, Chatham, Lee, Alamance, Caswell, Person, Granville, Durham and Orange Counties</a:t>
            </a:r>
          </a:p>
          <a:p>
            <a:pPr lvl="1" algn="just">
              <a:spcBef>
                <a:spcPts val="0"/>
              </a:spcBef>
            </a:pPr>
            <a:r>
              <a:rPr lang="en-US" sz="2800">
                <a:latin typeface="Calibri"/>
                <a:cs typeface="Times New Roman"/>
              </a:rPr>
              <a:t>Deer population in Orange County estimated at 50+ per square mile – Hillsborough area estimated 41-50 per square mile</a:t>
            </a:r>
          </a:p>
          <a:p>
            <a:pPr lvl="1" algn="just">
              <a:spcBef>
                <a:spcPts val="0"/>
              </a:spcBef>
            </a:pPr>
            <a:r>
              <a:rPr lang="en-US" sz="2800">
                <a:latin typeface="Calibri"/>
                <a:cs typeface="Times New Roman"/>
              </a:rPr>
              <a:t>Hunting accidents in NC are rare and most injuries are due to falls from deer stands.</a:t>
            </a:r>
          </a:p>
          <a:p>
            <a:pPr lvl="1" algn="just">
              <a:spcBef>
                <a:spcPts val="0"/>
              </a:spcBef>
            </a:pPr>
            <a:r>
              <a:rPr lang="en-US" sz="2800">
                <a:latin typeface="Calibri"/>
                <a:cs typeface="Times New Roman"/>
              </a:rPr>
              <a:t>Feeding deer can actually cause starvation – their gut biomes don’t adjust to human-provided food</a:t>
            </a:r>
          </a:p>
          <a:p>
            <a:pPr lvl="2" algn="just">
              <a:spcBef>
                <a:spcPts val="0"/>
              </a:spcBef>
            </a:pPr>
            <a:endParaRPr lang="en-US" sz="2400">
              <a:cs typeface="Calibri" panose="020F0502020204030204"/>
            </a:endParaRPr>
          </a:p>
        </p:txBody>
      </p:sp>
    </p:spTree>
    <p:extLst>
      <p:ext uri="{BB962C8B-B14F-4D97-AF65-F5344CB8AC3E}">
        <p14:creationId xmlns:p14="http://schemas.microsoft.com/office/powerpoint/2010/main" val="3232291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4604"/>
            <a:ext cx="10515600" cy="1325563"/>
          </a:xfrm>
        </p:spPr>
        <p:txBody>
          <a:bodyPr/>
          <a:lstStyle/>
          <a:p>
            <a:r>
              <a:rPr lang="en-US"/>
              <a:t>Additional Research (continued)</a:t>
            </a:r>
          </a:p>
        </p:txBody>
      </p:sp>
      <p:sp>
        <p:nvSpPr>
          <p:cNvPr id="13" name="Content Placeholder 12"/>
          <p:cNvSpPr>
            <a:spLocks noGrp="1"/>
          </p:cNvSpPr>
          <p:nvPr>
            <p:ph idx="1"/>
          </p:nvPr>
        </p:nvSpPr>
        <p:spPr>
          <a:xfrm>
            <a:off x="838200" y="1439406"/>
            <a:ext cx="10515600" cy="4351338"/>
          </a:xfrm>
        </p:spPr>
        <p:txBody>
          <a:bodyPr vert="horz" lIns="91440" tIns="45720" rIns="91440" bIns="45720" rtlCol="0" anchor="t">
            <a:noAutofit/>
          </a:bodyPr>
          <a:lstStyle/>
          <a:p>
            <a:pPr algn="just">
              <a:spcBef>
                <a:spcPts val="0"/>
              </a:spcBef>
            </a:pPr>
            <a:r>
              <a:rPr lang="en-US" sz="3200">
                <a:effectLst/>
                <a:latin typeface="Calibri"/>
                <a:ea typeface="Calibri" panose="020F0502020204030204" pitchFamily="34" charset="0"/>
                <a:cs typeface="Times New Roman"/>
              </a:rPr>
              <a:t>Residents interviewed the district biologist with NC Wildlife and provided the following additional information</a:t>
            </a:r>
          </a:p>
          <a:p>
            <a:pPr marL="0" marR="0" algn="just">
              <a:spcBef>
                <a:spcPts val="0"/>
              </a:spcBef>
              <a:spcAft>
                <a:spcPts val="0"/>
              </a:spcAft>
            </a:pPr>
            <a:endParaRPr lang="en-US" sz="2400">
              <a:effectLst/>
              <a:latin typeface="Calibri" panose="020F0502020204030204" pitchFamily="34" charset="0"/>
              <a:ea typeface="Calibri" panose="020F0502020204030204" pitchFamily="34" charset="0"/>
            </a:endParaRPr>
          </a:p>
          <a:p>
            <a:pPr marL="457200" lvl="1" algn="just">
              <a:spcBef>
                <a:spcPts val="0"/>
              </a:spcBef>
            </a:pPr>
            <a:r>
              <a:rPr lang="en-US" sz="2800">
                <a:effectLst/>
                <a:latin typeface="Calibri" panose="020F0502020204030204" pitchFamily="34" charset="0"/>
                <a:ea typeface="Calibri" panose="020F0502020204030204" pitchFamily="34" charset="0"/>
              </a:rPr>
              <a:t>Q: Are there any municipalities we could talk to that seem to manage a highly effective program?</a:t>
            </a:r>
          </a:p>
          <a:p>
            <a:pPr marL="914400" lvl="2" algn="just">
              <a:spcBef>
                <a:spcPts val="0"/>
              </a:spcBef>
            </a:pPr>
            <a:r>
              <a:rPr lang="en-US" sz="1800" b="1">
                <a:effectLst/>
                <a:latin typeface="Calibri" panose="020F0502020204030204" pitchFamily="34" charset="0"/>
                <a:ea typeface="Calibri" panose="020F0502020204030204" pitchFamily="34" charset="0"/>
              </a:rPr>
              <a:t>A: Short answer-- No.  As previously stated, many municipalities feel the need to do something. Whether it is effective for them or not.  They seem to feel the need to say they are trying to address the problem. This is one way to show their citizens they are trying. Additionally, hunters do not seem particularly interested in this program for 2 primary reasons: 1) they spent the last 3 months hunting and most have filled their quotas, and 2) many do not seem to be interested in urban hunting. It does not seem to fit their understanding of what "hunting" is or entails.</a:t>
            </a:r>
            <a:endParaRPr lang="en-US" sz="1800">
              <a:effectLst/>
              <a:latin typeface="Calibri" panose="020F0502020204030204" pitchFamily="34" charset="0"/>
              <a:ea typeface="Calibri" panose="020F0502020204030204" pitchFamily="34" charset="0"/>
            </a:endParaRPr>
          </a:p>
          <a:p>
            <a:pPr lvl="2" algn="just">
              <a:spcBef>
                <a:spcPts val="0"/>
              </a:spcBef>
            </a:pPr>
            <a:endParaRPr lang="en-US" sz="2400">
              <a:cs typeface="Calibri" panose="020F0502020204030204"/>
            </a:endParaRPr>
          </a:p>
        </p:txBody>
      </p:sp>
    </p:spTree>
    <p:extLst>
      <p:ext uri="{BB962C8B-B14F-4D97-AF65-F5344CB8AC3E}">
        <p14:creationId xmlns:p14="http://schemas.microsoft.com/office/powerpoint/2010/main" val="2604429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7181"/>
            <a:ext cx="10515600" cy="1325563"/>
          </a:xfrm>
        </p:spPr>
        <p:txBody>
          <a:bodyPr/>
          <a:lstStyle/>
          <a:p>
            <a:r>
              <a:rPr lang="en-US"/>
              <a:t>Defining the Problem</a:t>
            </a:r>
          </a:p>
        </p:txBody>
      </p:sp>
      <p:sp>
        <p:nvSpPr>
          <p:cNvPr id="13" name="Content Placeholder 12"/>
          <p:cNvSpPr>
            <a:spLocks noGrp="1"/>
          </p:cNvSpPr>
          <p:nvPr>
            <p:ph idx="1"/>
          </p:nvPr>
        </p:nvSpPr>
        <p:spPr>
          <a:xfrm>
            <a:off x="838200" y="1080655"/>
            <a:ext cx="10515600" cy="4856163"/>
          </a:xfrm>
        </p:spPr>
        <p:txBody>
          <a:bodyPr>
            <a:normAutofit/>
          </a:bodyPr>
          <a:lstStyle/>
          <a:p>
            <a:pPr marL="0" marR="0" algn="just">
              <a:spcBef>
                <a:spcPts val="0"/>
              </a:spcBef>
              <a:spcAft>
                <a:spcPts val="0"/>
              </a:spcAft>
            </a:pPr>
            <a:r>
              <a:rPr lang="en-US" sz="3200">
                <a:latin typeface="Calibri" panose="020F0502020204030204" pitchFamily="34" charset="0"/>
                <a:cs typeface="Times New Roman" panose="02020603050405020304" pitchFamily="18" charset="0"/>
              </a:rPr>
              <a:t>Vehicle Crash Information (NCDOT data)</a:t>
            </a:r>
          </a:p>
          <a:p>
            <a:pPr marL="457200" lvl="1" algn="just">
              <a:spcBef>
                <a:spcPts val="0"/>
              </a:spcBef>
            </a:pPr>
            <a:r>
              <a:rPr lang="en-US">
                <a:latin typeface="Calibri" panose="020F0502020204030204" pitchFamily="34" charset="0"/>
                <a:cs typeface="Times New Roman" panose="02020603050405020304" pitchFamily="18" charset="0"/>
              </a:rPr>
              <a:t>2015-2022 there were 2,073 deer-related traffic accidents in Orange County (Avg. 260/</a:t>
            </a:r>
            <a:r>
              <a:rPr lang="en-US" err="1">
                <a:latin typeface="Calibri" panose="020F0502020204030204" pitchFamily="34" charset="0"/>
                <a:cs typeface="Times New Roman" panose="02020603050405020304" pitchFamily="18" charset="0"/>
              </a:rPr>
              <a:t>yr</a:t>
            </a:r>
            <a:r>
              <a:rPr lang="en-US">
                <a:latin typeface="Calibri" panose="020F0502020204030204" pitchFamily="34" charset="0"/>
                <a:cs typeface="Times New Roman" panose="02020603050405020304" pitchFamily="18" charset="0"/>
              </a:rPr>
              <a:t>) – ranked 30 out of 100 counties</a:t>
            </a:r>
          </a:p>
          <a:p>
            <a:pPr marL="457200" lvl="1" algn="just">
              <a:spcBef>
                <a:spcPts val="0"/>
              </a:spcBef>
            </a:pPr>
            <a:r>
              <a:rPr lang="en-US"/>
              <a:t>2020-2022 data – 801 crashes, 48 injuries, $2.56m in damage</a:t>
            </a:r>
          </a:p>
          <a:p>
            <a:pPr marL="457200" lvl="1" algn="just">
              <a:spcBef>
                <a:spcPts val="0"/>
              </a:spcBef>
            </a:pPr>
            <a:r>
              <a:rPr lang="en-US"/>
              <a:t>HPD feedback – not many crashes “in town”, most low speed/low impact</a:t>
            </a:r>
          </a:p>
        </p:txBody>
      </p:sp>
      <p:graphicFrame>
        <p:nvGraphicFramePr>
          <p:cNvPr id="5" name="Chart 4">
            <a:extLst>
              <a:ext uri="{FF2B5EF4-FFF2-40B4-BE49-F238E27FC236}">
                <a16:creationId xmlns:a16="http://schemas.microsoft.com/office/drawing/2014/main" id="{1F20C8A1-C1D1-4F1C-8536-AFE4DB70AFCC}"/>
              </a:ext>
            </a:extLst>
          </p:cNvPr>
          <p:cNvGraphicFramePr/>
          <p:nvPr>
            <p:extLst>
              <p:ext uri="{D42A27DB-BD31-4B8C-83A1-F6EECF244321}">
                <p14:modId xmlns:p14="http://schemas.microsoft.com/office/powerpoint/2010/main" val="3727072905"/>
              </p:ext>
            </p:extLst>
          </p:nvPr>
        </p:nvGraphicFramePr>
        <p:xfrm>
          <a:off x="434109" y="3142048"/>
          <a:ext cx="7555345" cy="3034915"/>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6">
            <a:extLst>
              <a:ext uri="{FF2B5EF4-FFF2-40B4-BE49-F238E27FC236}">
                <a16:creationId xmlns:a16="http://schemas.microsoft.com/office/drawing/2014/main" id="{6C382B68-F01F-4BA8-9E4E-F41FAF73FFBE}"/>
              </a:ext>
            </a:extLst>
          </p:cNvPr>
          <p:cNvPicPr>
            <a:picLocks noChangeAspect="1"/>
          </p:cNvPicPr>
          <p:nvPr/>
        </p:nvPicPr>
        <p:blipFill>
          <a:blip r:embed="rId3"/>
          <a:stretch>
            <a:fillRect/>
          </a:stretch>
        </p:blipFill>
        <p:spPr>
          <a:xfrm>
            <a:off x="8393545" y="2900652"/>
            <a:ext cx="3516208" cy="3276311"/>
          </a:xfrm>
          <a:prstGeom prst="rect">
            <a:avLst/>
          </a:prstGeom>
        </p:spPr>
      </p:pic>
    </p:spTree>
    <p:extLst>
      <p:ext uri="{BB962C8B-B14F-4D97-AF65-F5344CB8AC3E}">
        <p14:creationId xmlns:p14="http://schemas.microsoft.com/office/powerpoint/2010/main" val="3038696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Defining the Problem</a:t>
            </a:r>
          </a:p>
        </p:txBody>
      </p:sp>
      <p:sp>
        <p:nvSpPr>
          <p:cNvPr id="13" name="Content Placeholder 12"/>
          <p:cNvSpPr>
            <a:spLocks noGrp="1"/>
          </p:cNvSpPr>
          <p:nvPr>
            <p:ph idx="1"/>
          </p:nvPr>
        </p:nvSpPr>
        <p:spPr>
          <a:xfrm>
            <a:off x="838200" y="1636712"/>
            <a:ext cx="10515600" cy="4856163"/>
          </a:xfrm>
        </p:spPr>
        <p:txBody>
          <a:bodyPr>
            <a:normAutofit/>
          </a:bodyPr>
          <a:lstStyle/>
          <a:p>
            <a:pPr marL="0" marR="0" algn="just">
              <a:spcBef>
                <a:spcPts val="0"/>
              </a:spcBef>
              <a:spcAft>
                <a:spcPts val="0"/>
              </a:spcAft>
            </a:pPr>
            <a:r>
              <a:rPr lang="en-US" sz="3200">
                <a:latin typeface="Calibri" panose="020F0502020204030204" pitchFamily="34" charset="0"/>
                <a:cs typeface="Times New Roman" panose="02020603050405020304" pitchFamily="18" charset="0"/>
              </a:rPr>
              <a:t>Health and Safety Concerns</a:t>
            </a:r>
          </a:p>
          <a:p>
            <a:pPr marL="457200" lvl="1" algn="just">
              <a:spcBef>
                <a:spcPts val="0"/>
              </a:spcBef>
            </a:pPr>
            <a:r>
              <a:rPr lang="en-US" sz="2200">
                <a:latin typeface="Calibri" panose="020F0502020204030204" pitchFamily="34" charset="0"/>
                <a:cs typeface="Times New Roman" panose="02020603050405020304" pitchFamily="18" charset="0"/>
              </a:rPr>
              <a:t>Deer population too large and unsustainable – more disease and malnourishment, shallow gene pools, more aggressive foraging</a:t>
            </a:r>
          </a:p>
          <a:p>
            <a:pPr marL="457200" lvl="1" algn="just">
              <a:spcBef>
                <a:spcPts val="0"/>
              </a:spcBef>
            </a:pPr>
            <a:endParaRPr lang="en-US" sz="2200">
              <a:latin typeface="Calibri" panose="020F0502020204030204" pitchFamily="34" charset="0"/>
              <a:cs typeface="Times New Roman" panose="02020603050405020304" pitchFamily="18" charset="0"/>
            </a:endParaRPr>
          </a:p>
          <a:p>
            <a:pPr marL="457200" lvl="1" algn="just">
              <a:spcBef>
                <a:spcPts val="0"/>
              </a:spcBef>
            </a:pPr>
            <a:r>
              <a:rPr lang="en-US" sz="2200">
                <a:latin typeface="Calibri" panose="020F0502020204030204" pitchFamily="34" charset="0"/>
                <a:cs typeface="Times New Roman" panose="02020603050405020304" pitchFamily="18" charset="0"/>
              </a:rPr>
              <a:t>More deer = more ticks. Lyme disease is spreading eastward through the state, other diseases such as Anaplasmosis, Ehrlichiosis, Rocky Mountain Spotted Fever have been reported in Orange County. Alpha-Gel Syndrome (“meat allergy”) increasingly suspected in North Carolina.</a:t>
            </a:r>
          </a:p>
          <a:p>
            <a:pPr marL="457200" lvl="1" algn="just">
              <a:spcBef>
                <a:spcPts val="0"/>
              </a:spcBef>
            </a:pPr>
            <a:endParaRPr lang="en-US" sz="2200">
              <a:latin typeface="Calibri" panose="020F0502020204030204" pitchFamily="34" charset="0"/>
              <a:cs typeface="Times New Roman" panose="02020603050405020304" pitchFamily="18" charset="0"/>
            </a:endParaRPr>
          </a:p>
          <a:p>
            <a:pPr marL="457200" lvl="1" algn="just">
              <a:spcBef>
                <a:spcPts val="0"/>
              </a:spcBef>
            </a:pPr>
            <a:r>
              <a:rPr lang="en-US" sz="2200">
                <a:latin typeface="Calibri" panose="020F0502020204030204" pitchFamily="34" charset="0"/>
                <a:cs typeface="Times New Roman" panose="02020603050405020304" pitchFamily="18" charset="0"/>
              </a:rPr>
              <a:t>Chronic Wasting Disease (prion disease similar to “Mad Cow”) – not seen yet in Orange County but large backlog of state tests, has been identified in Franklin County.</a:t>
            </a:r>
          </a:p>
          <a:p>
            <a:pPr marL="457200" lvl="1" algn="just">
              <a:spcBef>
                <a:spcPts val="0"/>
              </a:spcBef>
            </a:pPr>
            <a:endParaRPr lang="en-US" sz="2200">
              <a:latin typeface="Calibri" panose="020F0502020204030204" pitchFamily="34" charset="0"/>
              <a:cs typeface="Times New Roman" panose="02020603050405020304" pitchFamily="18" charset="0"/>
            </a:endParaRPr>
          </a:p>
          <a:p>
            <a:pPr marL="457200" lvl="1" algn="just">
              <a:spcBef>
                <a:spcPts val="0"/>
              </a:spcBef>
            </a:pPr>
            <a:r>
              <a:rPr lang="en-US" sz="2200">
                <a:latin typeface="Calibri" panose="020F0502020204030204" pitchFamily="34" charset="0"/>
                <a:cs typeface="Times New Roman" panose="02020603050405020304" pitchFamily="18" charset="0"/>
              </a:rPr>
              <a:t>Additional Deer/human contacts can lead to greater chance for injuries to both</a:t>
            </a:r>
          </a:p>
        </p:txBody>
      </p:sp>
    </p:spTree>
    <p:extLst>
      <p:ext uri="{BB962C8B-B14F-4D97-AF65-F5344CB8AC3E}">
        <p14:creationId xmlns:p14="http://schemas.microsoft.com/office/powerpoint/2010/main" val="1566943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Proposed Guidelines</a:t>
            </a:r>
          </a:p>
        </p:txBody>
      </p:sp>
      <p:sp>
        <p:nvSpPr>
          <p:cNvPr id="5" name="TextBox 4">
            <a:extLst>
              <a:ext uri="{FF2B5EF4-FFF2-40B4-BE49-F238E27FC236}">
                <a16:creationId xmlns:a16="http://schemas.microsoft.com/office/drawing/2014/main" id="{5BA95B85-DA90-4970-833B-D3E43EBB9F55}"/>
              </a:ext>
            </a:extLst>
          </p:cNvPr>
          <p:cNvSpPr txBox="1"/>
          <p:nvPr/>
        </p:nvSpPr>
        <p:spPr>
          <a:xfrm>
            <a:off x="476250" y="1571625"/>
            <a:ext cx="11201400" cy="4278094"/>
          </a:xfrm>
          <a:prstGeom prst="rect">
            <a:avLst/>
          </a:prstGeom>
          <a:noFill/>
        </p:spPr>
        <p:txBody>
          <a:bodyPr wrap="square" rtlCol="0">
            <a:spAutoFit/>
          </a:bodyPr>
          <a:lstStyle/>
          <a:p>
            <a:pPr marL="285750" indent="-285750">
              <a:buFont typeface="Arial" panose="020B0604020202020204" pitchFamily="34" charset="0"/>
              <a:buChar char="•"/>
            </a:pPr>
            <a:r>
              <a:rPr lang="en-US" sz="1600" dirty="0"/>
              <a:t>Proposed regulations would be similar to Chapel Hill program (in place since 2010)</a:t>
            </a:r>
          </a:p>
          <a:p>
            <a:pPr marL="742950" lvl="1" indent="-285750">
              <a:buFont typeface="Arial" panose="020B0604020202020204" pitchFamily="34" charset="0"/>
              <a:buChar char="•"/>
            </a:pPr>
            <a:r>
              <a:rPr lang="en-US" sz="1600" dirty="0"/>
              <a:t>Urban Archery program open to properties at least 2 acres in size.</a:t>
            </a:r>
          </a:p>
          <a:p>
            <a:pPr marL="742950" lvl="1" indent="-285750">
              <a:buFont typeface="Arial" panose="020B0604020202020204" pitchFamily="34" charset="0"/>
              <a:buChar char="•"/>
            </a:pPr>
            <a:r>
              <a:rPr lang="en-US" sz="1600" dirty="0"/>
              <a:t>Bow hunting not allowed within </a:t>
            </a:r>
            <a:r>
              <a:rPr lang="en-US" sz="1600" dirty="0">
                <a:solidFill>
                  <a:srgbClr val="FF0000"/>
                </a:solidFill>
              </a:rPr>
              <a:t>150 to 500 </a:t>
            </a:r>
            <a:r>
              <a:rPr lang="en-US" sz="1600" dirty="0"/>
              <a:t>feet of dwellings, businesses, roads.</a:t>
            </a:r>
          </a:p>
          <a:p>
            <a:pPr marL="742950" lvl="1" indent="-285750">
              <a:buFont typeface="Arial" panose="020B0604020202020204" pitchFamily="34" charset="0"/>
              <a:buChar char="•"/>
            </a:pPr>
            <a:r>
              <a:rPr lang="en-US" sz="1600" dirty="0"/>
              <a:t>Property owners CAN…</a:t>
            </a:r>
          </a:p>
          <a:p>
            <a:pPr marL="1200150" lvl="2" indent="-285750">
              <a:buFont typeface="Arial" panose="020B0604020202020204" pitchFamily="34" charset="0"/>
              <a:buChar char="•"/>
            </a:pPr>
            <a:r>
              <a:rPr lang="en-US" sz="1600" dirty="0"/>
              <a:t>Hunt for deer with a bow and arrow on their own property with a proper hunting license and during Central North Carolina’s deer season as determined by the NC Wildlife Resources Commission.</a:t>
            </a:r>
          </a:p>
          <a:p>
            <a:pPr marL="1200150" lvl="2" indent="-285750">
              <a:buFont typeface="Arial" panose="020B0604020202020204" pitchFamily="34" charset="0"/>
              <a:buChar char="•"/>
            </a:pPr>
            <a:r>
              <a:rPr lang="en-US" sz="1600" dirty="0"/>
              <a:t>Apply to NC Wildlife Resources Commission for a Depredation Hunting Permit. This permit allows property owners to hunt on their own property outside of regular and urban archery seasons with certain restrictions and regulations.</a:t>
            </a:r>
          </a:p>
          <a:p>
            <a:pPr marL="1200150" lvl="2" indent="-285750">
              <a:buFont typeface="Arial" panose="020B0604020202020204" pitchFamily="34" charset="0"/>
              <a:buChar char="•"/>
            </a:pPr>
            <a:r>
              <a:rPr lang="en-US" sz="1600" dirty="0"/>
              <a:t>Report illegal or unsafe hunting to the Wildlife Resources Commission and/or Hillsborough Police Department.</a:t>
            </a:r>
          </a:p>
          <a:p>
            <a:pPr marL="742950" lvl="1" indent="-285750">
              <a:buFont typeface="Arial" panose="020B0604020202020204" pitchFamily="34" charset="0"/>
              <a:buChar char="•"/>
            </a:pPr>
            <a:r>
              <a:rPr lang="en-US" sz="1600" dirty="0"/>
              <a:t>Property owners CANNOT…</a:t>
            </a:r>
          </a:p>
          <a:p>
            <a:pPr marL="1200150" lvl="2" indent="-285750">
              <a:buFont typeface="Arial" panose="020B0604020202020204" pitchFamily="34" charset="0"/>
              <a:buChar char="•"/>
            </a:pPr>
            <a:r>
              <a:rPr lang="en-US" sz="1600" dirty="0"/>
              <a:t>Use firearms within the Town limits.</a:t>
            </a:r>
          </a:p>
          <a:p>
            <a:pPr marL="1200150" lvl="2" indent="-285750">
              <a:buFont typeface="Arial" panose="020B0604020202020204" pitchFamily="34" charset="0"/>
              <a:buChar char="•"/>
            </a:pPr>
            <a:r>
              <a:rPr lang="en-US" sz="1600" dirty="0"/>
              <a:t>Hire professional hunters to eliminate the deer on their property.</a:t>
            </a:r>
          </a:p>
          <a:p>
            <a:pPr marL="1200150" lvl="2" indent="-285750">
              <a:buFont typeface="Arial" panose="020B0604020202020204" pitchFamily="34" charset="0"/>
              <a:buChar char="•"/>
            </a:pPr>
            <a:r>
              <a:rPr lang="en-US" sz="1600" dirty="0"/>
              <a:t>Track a wounded deer onto adjacent property while hunting without the permission of the adjacent property owner.</a:t>
            </a:r>
          </a:p>
          <a:p>
            <a:pPr marL="742950" lvl="1" indent="-285750">
              <a:buFont typeface="Arial" panose="020B0604020202020204" pitchFamily="34" charset="0"/>
              <a:buChar char="•"/>
            </a:pPr>
            <a:r>
              <a:rPr lang="en-US" sz="1600" dirty="0"/>
              <a:t>Regular hunters can ...</a:t>
            </a:r>
          </a:p>
          <a:p>
            <a:pPr marL="1200150" lvl="2" indent="-285750">
              <a:buFont typeface="Arial" panose="020B0604020202020204" pitchFamily="34" charset="0"/>
              <a:buChar char="•"/>
            </a:pPr>
            <a:r>
              <a:rPr lang="en-US" sz="1600" dirty="0"/>
              <a:t>Hunt deer with bow and arrow within the town limits on private property with permission from the land owner.</a:t>
            </a:r>
          </a:p>
          <a:p>
            <a:pPr marL="742950" lvl="1" indent="-285750">
              <a:buFont typeface="Arial" panose="020B0604020202020204" pitchFamily="34" charset="0"/>
              <a:buChar char="•"/>
            </a:pPr>
            <a:r>
              <a:rPr lang="en-US" sz="1600" dirty="0"/>
              <a:t>Regular hunters CANNOT …</a:t>
            </a:r>
          </a:p>
          <a:p>
            <a:pPr marL="1200150" lvl="2" indent="-285750">
              <a:buFont typeface="Arial" panose="020B0604020202020204" pitchFamily="34" charset="0"/>
              <a:buChar char="•"/>
            </a:pPr>
            <a:r>
              <a:rPr lang="en-US" sz="1600" dirty="0"/>
              <a:t>Hunt on town-owned property or publicly accessible recreational/park land, or any other publicly-owned land. </a:t>
            </a:r>
          </a:p>
        </p:txBody>
      </p:sp>
    </p:spTree>
    <p:extLst>
      <p:ext uri="{BB962C8B-B14F-4D97-AF65-F5344CB8AC3E}">
        <p14:creationId xmlns:p14="http://schemas.microsoft.com/office/powerpoint/2010/main" val="3813227414"/>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6F1400"/>
      </a:dk2>
      <a:lt2>
        <a:srgbClr val="D1D2D4"/>
      </a:lt2>
      <a:accent1>
        <a:srgbClr val="6F1400"/>
      </a:accent1>
      <a:accent2>
        <a:srgbClr val="F0B310"/>
      </a:accent2>
      <a:accent3>
        <a:srgbClr val="56A1D5"/>
      </a:accent3>
      <a:accent4>
        <a:srgbClr val="578D45"/>
      </a:accent4>
      <a:accent5>
        <a:srgbClr val="CADDF1"/>
      </a:accent5>
      <a:accent6>
        <a:srgbClr val="D1D2D4"/>
      </a:accent6>
      <a:hlink>
        <a:srgbClr val="56A1D5"/>
      </a:hlink>
      <a:folHlink>
        <a:srgbClr val="CADDF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Template_1" id="{A23A1526-8427-4873-A077-2CC56598FD33}" vid="{061718DE-0C07-4BC8-BA73-550B27067C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BA80FB0A6CF154A97584A377981F8A8" ma:contentTypeVersion="13" ma:contentTypeDescription="Create a new document." ma:contentTypeScope="" ma:versionID="b999a325f13c191de0cc6fe4a36f032a">
  <xsd:schema xmlns:xsd="http://www.w3.org/2001/XMLSchema" xmlns:xs="http://www.w3.org/2001/XMLSchema" xmlns:p="http://schemas.microsoft.com/office/2006/metadata/properties" xmlns:ns2="d395a744-1700-4279-b4b0-02ff5485cced" xmlns:ns3="3da5fa3b-e49a-4ce9-9a45-aa8f500fc054" targetNamespace="http://schemas.microsoft.com/office/2006/metadata/properties" ma:root="true" ma:fieldsID="c75b1a5a4f1b4b46a23bdc220f090d7a" ns2:_="" ns3:_="">
    <xsd:import namespace="d395a744-1700-4279-b4b0-02ff5485cced"/>
    <xsd:import namespace="3da5fa3b-e49a-4ce9-9a45-aa8f500fc054"/>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95a744-1700-4279-b4b0-02ff5485cc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6dfb615b-f836-496f-a599-d9eaeb106db4"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da5fa3b-e49a-4ce9-9a45-aa8f500fc05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2097208c-bd0e-4cd9-9cd6-825b96c24649}" ma:internalName="TaxCatchAll" ma:showField="CatchAllData" ma:web="3da5fa3b-e49a-4ce9-9a45-aa8f500fc05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3da5fa3b-e49a-4ce9-9a45-aa8f500fc054" xsi:nil="true"/>
    <lcf76f155ced4ddcb4097134ff3c332f xmlns="d395a744-1700-4279-b4b0-02ff5485cce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7334DF4-44BA-498C-BCCE-C6820D926F27}">
  <ds:schemaRefs>
    <ds:schemaRef ds:uri="http://schemas.microsoft.com/sharepoint/v3/contenttype/forms"/>
  </ds:schemaRefs>
</ds:datastoreItem>
</file>

<file path=customXml/itemProps2.xml><?xml version="1.0" encoding="utf-8"?>
<ds:datastoreItem xmlns:ds="http://schemas.openxmlformats.org/officeDocument/2006/customXml" ds:itemID="{459BE294-B709-467E-8454-A67ABA89EC89}">
  <ds:schemaRefs>
    <ds:schemaRef ds:uri="3da5fa3b-e49a-4ce9-9a45-aa8f500fc054"/>
    <ds:schemaRef ds:uri="d395a744-1700-4279-b4b0-02ff5485cce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5D0687C-4CF1-4CD7-8627-969F0107BA62}">
  <ds:schemaRefs>
    <ds:schemaRef ds:uri="3da5fa3b-e49a-4ce9-9a45-aa8f500fc054"/>
    <ds:schemaRef ds:uri="d395a744-1700-4279-b4b0-02ff5485cced"/>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PowerpointTemplate_1 - Copy</Template>
  <TotalTime>0</TotalTime>
  <Words>1103</Words>
  <Application>Microsoft Office PowerPoint</Application>
  <PresentationFormat>Widescreen</PresentationFormat>
  <Paragraphs>86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Potential for Urban Archery Program in Hillsborough</vt:lpstr>
      <vt:lpstr>Introduction</vt:lpstr>
      <vt:lpstr>Objectives of Discussion</vt:lpstr>
      <vt:lpstr>Additional Research</vt:lpstr>
      <vt:lpstr>Additional Research (continued)</vt:lpstr>
      <vt:lpstr>Additional Research (continued)</vt:lpstr>
      <vt:lpstr>Defining the Problem</vt:lpstr>
      <vt:lpstr>Defining the Problem</vt:lpstr>
      <vt:lpstr>Proposed Guidelines</vt:lpstr>
      <vt:lpstr>Eligible Properties</vt:lpstr>
      <vt:lpstr>Other Concerns</vt:lpstr>
      <vt:lpstr>Additional Options to Consider</vt:lpstr>
      <vt:lpstr>Potential for Urban Archery Program in Hillsborough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Wright</dc:creator>
  <cp:lastModifiedBy>Matt Efird</cp:lastModifiedBy>
  <cp:revision>1</cp:revision>
  <dcterms:created xsi:type="dcterms:W3CDTF">2021-05-25T02:11:20Z</dcterms:created>
  <dcterms:modified xsi:type="dcterms:W3CDTF">2024-02-29T21:11:36Z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0x010100ABA80FB0A6CF154A97584A377981F8A8</vt:lpwstr>
  </property>
  <property fmtid="{D5CDD505-2E9C-101B-9397-08002B2CF9AE}" pid="3" name="MediaServiceImageTags">
    <vt:lpwstr/>
  </property>
</Properties>
</file>