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2" r:id="rId6"/>
    <p:sldId id="267" r:id="rId7"/>
    <p:sldId id="268" r:id="rId8"/>
    <p:sldId id="27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3CAA"/>
    <a:srgbClr val="990000"/>
    <a:srgbClr val="D1D2D4"/>
    <a:srgbClr val="F0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C5399-000F-48FD-A464-6B7998788423}" v="1" dt="2024-03-08T20:23:10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B72FF4AF-04E3-4FAE-89D3-3128A67B05A3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650FEF72-D070-4916-A49C-2CB20392F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3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3012FA7-1474-43DC-A8A5-0C760B350EEA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3B5BC149-1411-455B-8C52-BD694D5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9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165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469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232454"/>
            <a:ext cx="12192000" cy="16723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199679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524000" y="2732032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89D168F-44D6-49AE-BE25-1F92230A6A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84" y="5338091"/>
            <a:ext cx="2313433" cy="146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53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46056"/>
            <a:ext cx="12192000" cy="626012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246056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B64D071-BAB8-40E9-A97F-A9D8690C39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6356351"/>
            <a:ext cx="2057401" cy="4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5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4019DC-60B5-4F57-8247-BC611467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</p:spPr>
        <p:txBody>
          <a:bodyPr/>
          <a:lstStyle/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49E78E-DCF2-43B2-A42A-D864F3B8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6142DC-1364-40D5-8FE5-1160D34D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</p:spPr>
        <p:txBody>
          <a:bodyPr/>
          <a:lstStyle/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B5ADB8-C465-4D48-AF63-3772987E1B2A}"/>
              </a:ext>
            </a:extLst>
          </p:cNvPr>
          <p:cNvSpPr/>
          <p:nvPr userDrawn="1"/>
        </p:nvSpPr>
        <p:spPr>
          <a:xfrm>
            <a:off x="0" y="6246056"/>
            <a:ext cx="12192000" cy="626012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A96728-8489-4F11-B2F2-EE6271613CF9}"/>
              </a:ext>
            </a:extLst>
          </p:cNvPr>
          <p:cNvCxnSpPr/>
          <p:nvPr userDrawn="1"/>
        </p:nvCxnSpPr>
        <p:spPr>
          <a:xfrm>
            <a:off x="0" y="6246056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B61CF953-0FDB-45DB-800C-69A3035EB6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6356351"/>
            <a:ext cx="2057401" cy="4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1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B17BD63-ADFB-4CC4-A501-0844CF1A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</p:spPr>
        <p:txBody>
          <a:bodyPr/>
          <a:lstStyle/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C6EE3D9-1459-4660-9935-821CFEFF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DF09D08-A374-476B-A8FC-6086BD66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</p:spPr>
        <p:txBody>
          <a:bodyPr/>
          <a:lstStyle/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08BDD6-3BAB-4F06-BCA3-FA330963A4CF}"/>
              </a:ext>
            </a:extLst>
          </p:cNvPr>
          <p:cNvSpPr/>
          <p:nvPr userDrawn="1"/>
        </p:nvSpPr>
        <p:spPr>
          <a:xfrm>
            <a:off x="0" y="6246056"/>
            <a:ext cx="12192000" cy="626012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2C4FA2-447B-4EA1-A625-B3EF723D2D9F}"/>
              </a:ext>
            </a:extLst>
          </p:cNvPr>
          <p:cNvCxnSpPr/>
          <p:nvPr userDrawn="1"/>
        </p:nvCxnSpPr>
        <p:spPr>
          <a:xfrm>
            <a:off x="0" y="6246056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C8E44CE-8D64-4013-85F0-AE41CD0DD4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6356351"/>
            <a:ext cx="2057401" cy="4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3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9E09711-D207-48AD-97BB-C499F8AD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</p:spPr>
        <p:txBody>
          <a:bodyPr/>
          <a:lstStyle/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334B30E-F3AE-4749-971A-09867BE6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ABFA814-548C-4DA2-9182-CD38AE274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</p:spPr>
        <p:txBody>
          <a:bodyPr/>
          <a:lstStyle/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6C0026-CE8F-4423-AEA4-0C11198A2C75}"/>
              </a:ext>
            </a:extLst>
          </p:cNvPr>
          <p:cNvSpPr/>
          <p:nvPr userDrawn="1"/>
        </p:nvSpPr>
        <p:spPr>
          <a:xfrm>
            <a:off x="0" y="6246056"/>
            <a:ext cx="12192000" cy="626012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471062-A8D3-4C8B-8DBB-82B0AC15EB45}"/>
              </a:ext>
            </a:extLst>
          </p:cNvPr>
          <p:cNvCxnSpPr/>
          <p:nvPr userDrawn="1"/>
        </p:nvCxnSpPr>
        <p:spPr>
          <a:xfrm>
            <a:off x="0" y="6246056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F61D22C6-3ADA-4012-A6CA-EAD62FC4B8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6356351"/>
            <a:ext cx="2057401" cy="4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1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F59F4B-EE82-435D-9116-E72793B2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</p:spPr>
        <p:txBody>
          <a:bodyPr/>
          <a:lstStyle/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5CB0174-62B1-43EF-B194-201C5A86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5F2C38-B41F-4D1B-8A06-B4617F16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</p:spPr>
        <p:txBody>
          <a:bodyPr/>
          <a:lstStyle/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FCE16C-C5D6-4311-B369-9602FC7E882B}"/>
              </a:ext>
            </a:extLst>
          </p:cNvPr>
          <p:cNvSpPr/>
          <p:nvPr userDrawn="1"/>
        </p:nvSpPr>
        <p:spPr>
          <a:xfrm>
            <a:off x="0" y="6246056"/>
            <a:ext cx="12192000" cy="626012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91718E-93A3-49F0-907E-7201A05C796D}"/>
              </a:ext>
            </a:extLst>
          </p:cNvPr>
          <p:cNvCxnSpPr/>
          <p:nvPr userDrawn="1"/>
        </p:nvCxnSpPr>
        <p:spPr>
          <a:xfrm>
            <a:off x="0" y="6246056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0C186B0B-6286-4F48-89F5-258A5BC77C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6356351"/>
            <a:ext cx="2057401" cy="4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851C8C-AAE8-4FD8-B8B1-B7D602A97889}"/>
              </a:ext>
            </a:extLst>
          </p:cNvPr>
          <p:cNvSpPr/>
          <p:nvPr userDrawn="1"/>
        </p:nvSpPr>
        <p:spPr>
          <a:xfrm>
            <a:off x="0" y="6246056"/>
            <a:ext cx="12192000" cy="626012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AD5C38-B89B-4BFD-80FA-A81A4646B13B}"/>
              </a:ext>
            </a:extLst>
          </p:cNvPr>
          <p:cNvCxnSpPr/>
          <p:nvPr userDrawn="1"/>
        </p:nvCxnSpPr>
        <p:spPr>
          <a:xfrm>
            <a:off x="0" y="6246056"/>
            <a:ext cx="12192000" cy="0"/>
          </a:xfrm>
          <a:prstGeom prst="line">
            <a:avLst/>
          </a:prstGeom>
          <a:ln w="57150">
            <a:solidFill>
              <a:srgbClr val="F0B3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05B4B7E-67DC-4D3E-BE87-EB8350407B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6356351"/>
            <a:ext cx="2057401" cy="4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5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20B8-4C5B-497D-8417-BDE136F89F4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A3FC-711F-4DDD-B5B6-8091386D1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lly.boyle@hillsboroughnc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322F54-8C55-7A54-6111-1247E7FAA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822"/>
            <a:ext cx="12192000" cy="239677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600" dirty="0">
                <a:solidFill>
                  <a:schemeClr val="tx2"/>
                </a:solidFill>
              </a:rPr>
              <a:t>Board of Commissioners Meeting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A299A35-168E-3D82-EC1D-82FE30BD4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4695"/>
            <a:ext cx="9144000" cy="221433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1" dirty="0"/>
              <a:t>March 11, 2024</a:t>
            </a:r>
            <a:br>
              <a:rPr lang="en-US" sz="2000" dirty="0"/>
            </a:br>
            <a:br>
              <a:rPr lang="en-US" sz="2000" dirty="0"/>
            </a:br>
            <a:r>
              <a:rPr lang="en-US" sz="2201" dirty="0"/>
              <a:t>Molly Boyle, Planner II</a:t>
            </a:r>
            <a:br>
              <a:rPr lang="en-US" sz="2201" dirty="0"/>
            </a:br>
            <a:r>
              <a:rPr lang="en-US" sz="2201" dirty="0">
                <a:hlinkClick r:id="rId2"/>
              </a:rPr>
              <a:t>molly.boyle@hillsboroughnc.gov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2FD6-516F-158A-53AF-54022BD4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100" dirty="0"/>
              <a:t>Section 6.21.3 </a:t>
            </a:r>
            <a:r>
              <a:rPr lang="en-US" sz="4100" i="1" dirty="0"/>
              <a:t>Design Standards – Public Streets</a:t>
            </a:r>
            <a:endParaRPr lang="en-US" sz="4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C75D7-01AD-5B75-00A5-65492E56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42954"/>
            <a:ext cx="10515600" cy="48340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700" b="1" dirty="0"/>
              <a:t>Original proposal: </a:t>
            </a:r>
            <a:r>
              <a:rPr lang="en-US" sz="2700" dirty="0"/>
              <a:t>Allow ROW reductions for local streets when on-street parking removed (min. 48’; commercial project)</a:t>
            </a:r>
          </a:p>
          <a:p>
            <a:pPr marL="0" indent="0">
              <a:spcBef>
                <a:spcPts val="0"/>
              </a:spcBef>
              <a:buNone/>
            </a:pPr>
            <a:endParaRPr lang="en-US" sz="2700" dirty="0"/>
          </a:p>
          <a:p>
            <a:pPr>
              <a:spcBef>
                <a:spcPts val="0"/>
              </a:spcBef>
            </a:pPr>
            <a:r>
              <a:rPr lang="en-US" sz="2700" b="1" dirty="0"/>
              <a:t>Concerns from JPH: </a:t>
            </a:r>
            <a:r>
              <a:rPr lang="en-US" sz="2700" dirty="0"/>
              <a:t>48’ too narrow (esp. for residential); other design elements impacted</a:t>
            </a:r>
          </a:p>
          <a:p>
            <a:pPr marL="0" indent="0">
              <a:spcBef>
                <a:spcPts val="0"/>
              </a:spcBef>
              <a:buNone/>
            </a:pPr>
            <a:endParaRPr lang="en-US" sz="2700" dirty="0"/>
          </a:p>
          <a:p>
            <a:pPr>
              <a:spcBef>
                <a:spcPts val="0"/>
              </a:spcBef>
              <a:spcAft>
                <a:spcPts val="601"/>
              </a:spcAft>
            </a:pPr>
            <a:r>
              <a:rPr lang="en-US" sz="2700" b="1" dirty="0"/>
              <a:t>Revised proposal: 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300" dirty="0"/>
              <a:t>Commercial/industrial locals and collectors only (no residential)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300" dirty="0"/>
              <a:t>ROW can be reduced </a:t>
            </a:r>
            <a:r>
              <a:rPr lang="en-US" sz="2300" i="1" dirty="0"/>
              <a:t>by no more than </a:t>
            </a:r>
            <a:r>
              <a:rPr lang="en-US" sz="2300" dirty="0"/>
              <a:t>the width of omitted on-street parking</a:t>
            </a:r>
          </a:p>
          <a:p>
            <a:pPr lvl="1">
              <a:spcBef>
                <a:spcPts val="0"/>
              </a:spcBef>
            </a:pPr>
            <a:r>
              <a:rPr lang="en-US" sz="2300" dirty="0"/>
              <a:t>All other design elements must be met (</a:t>
            </a:r>
            <a:r>
              <a:rPr lang="en-US" sz="2300" i="1" dirty="0"/>
              <a:t>e.g., </a:t>
            </a:r>
            <a:r>
              <a:rPr lang="en-US" sz="2300" dirty="0"/>
              <a:t>travel lanes, bike lanes, C&amp;G)</a:t>
            </a:r>
          </a:p>
          <a:p>
            <a:pPr marL="457205" lvl="1" indent="0">
              <a:spcBef>
                <a:spcPts val="0"/>
              </a:spcBef>
              <a:spcAft>
                <a:spcPts val="601"/>
              </a:spcAft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700" b="1" dirty="0"/>
              <a:t>Planning Board: </a:t>
            </a:r>
            <a:r>
              <a:rPr lang="en-US" sz="2700" dirty="0"/>
              <a:t>Recommended approval (7-1)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7102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8C173-BA6E-8A08-2F97-E82FA4EFE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636F-AD30-6225-700D-039C0B2A4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100" dirty="0"/>
              <a:t>Section 6.21.3 </a:t>
            </a:r>
            <a:r>
              <a:rPr lang="en-US" sz="4100" i="1" dirty="0"/>
              <a:t>Design Standards – Public Streets</a:t>
            </a:r>
            <a:endParaRPr lang="en-US" sz="4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107B-4651-7D3A-4F34-BC169A2CB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42954"/>
            <a:ext cx="10515600" cy="48340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500" dirty="0"/>
              <a:t>Travel lane widths are not eligible for reduction. Requirements in the Street Manual must be met. </a:t>
            </a:r>
          </a:p>
          <a:p>
            <a:pPr marL="0" indent="0">
              <a:spcBef>
                <a:spcPts val="0"/>
              </a:spcBef>
              <a:buNone/>
            </a:pPr>
            <a:endParaRPr lang="en-US" sz="2500" dirty="0"/>
          </a:p>
          <a:p>
            <a:pPr>
              <a:spcBef>
                <a:spcPts val="0"/>
              </a:spcBef>
              <a:spcAft>
                <a:spcPts val="601"/>
              </a:spcAft>
            </a:pPr>
            <a:r>
              <a:rPr lang="en-US" sz="2500" b="1" dirty="0"/>
              <a:t>Hillsborough Street Manual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Prepared by TJCOG 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Based on NCDOT’s complete street guidelines/Roadway Design Manual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AASHTO Green Book (7</a:t>
            </a:r>
            <a:r>
              <a:rPr lang="en-US" sz="2201" baseline="30000" dirty="0"/>
              <a:t>th</a:t>
            </a:r>
            <a:r>
              <a:rPr lang="en-US" sz="2201" dirty="0"/>
              <a:t> edition) for urban/suburban streets</a:t>
            </a:r>
            <a:br>
              <a:rPr lang="en-US" sz="2201" dirty="0"/>
            </a:br>
            <a:endParaRPr lang="en-US" sz="2201" b="1" dirty="0"/>
          </a:p>
          <a:p>
            <a:pPr>
              <a:spcBef>
                <a:spcPts val="0"/>
              </a:spcBef>
              <a:spcAft>
                <a:spcPts val="601"/>
              </a:spcAft>
            </a:pPr>
            <a:r>
              <a:rPr lang="en-US" sz="2500" b="1" dirty="0"/>
              <a:t>Green Book Recommended Travel Lane Widths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Typical travel lanes:		9’ - 12’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Urban/suburban locals:</a:t>
            </a:r>
            <a:r>
              <a:rPr lang="en-US" sz="2201" b="1" dirty="0"/>
              <a:t> 		</a:t>
            </a:r>
            <a:r>
              <a:rPr lang="en-US" sz="2201" dirty="0"/>
              <a:t>9’ – 11’ (town = 10’)</a:t>
            </a:r>
          </a:p>
          <a:p>
            <a:pPr lvl="1">
              <a:spcBef>
                <a:spcPts val="0"/>
              </a:spcBef>
              <a:spcAft>
                <a:spcPts val="601"/>
              </a:spcAft>
            </a:pPr>
            <a:r>
              <a:rPr lang="en-US" sz="2201" dirty="0"/>
              <a:t>Urban/suburban collectors: 	10’ – 12’ (town = 11’)</a:t>
            </a:r>
          </a:p>
        </p:txBody>
      </p:sp>
    </p:spTree>
    <p:extLst>
      <p:ext uri="{BB962C8B-B14F-4D97-AF65-F5344CB8AC3E}">
        <p14:creationId xmlns:p14="http://schemas.microsoft.com/office/powerpoint/2010/main" val="385392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690A9-2F1A-37D9-0CE7-FBD183FF4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sky&#10;&#10;Description automatically generated">
            <a:extLst>
              <a:ext uri="{FF2B5EF4-FFF2-40B4-BE49-F238E27FC236}">
                <a16:creationId xmlns:a16="http://schemas.microsoft.com/office/drawing/2014/main" id="{03D6E8AB-D50A-BFD2-A533-A57CBA2C1F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6" r="1176" b="287"/>
          <a:stretch/>
        </p:blipFill>
        <p:spPr bwMode="auto">
          <a:xfrm>
            <a:off x="169405" y="1314140"/>
            <a:ext cx="6464442" cy="2968803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B553FB8-5CCC-CBBC-9D6D-A1F6C91E0277}"/>
              </a:ext>
            </a:extLst>
          </p:cNvPr>
          <p:cNvSpPr txBox="1"/>
          <p:nvPr/>
        </p:nvSpPr>
        <p:spPr>
          <a:xfrm>
            <a:off x="169404" y="449097"/>
            <a:ext cx="6464443" cy="70788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Commercial/Industrial Local </a:t>
            </a:r>
            <a:br>
              <a:rPr lang="en-US" sz="2000" b="1" dirty="0"/>
            </a:br>
            <a:r>
              <a:rPr lang="en-US" sz="2000" b="1" dirty="0"/>
              <a:t>(60’ ROW with parking)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72745AC-39BB-89EF-CABF-698852703233}"/>
              </a:ext>
            </a:extLst>
          </p:cNvPr>
          <p:cNvSpPr/>
          <p:nvPr/>
        </p:nvSpPr>
        <p:spPr>
          <a:xfrm>
            <a:off x="1889919" y="2176145"/>
            <a:ext cx="219076" cy="58102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CED9770-8512-0835-7820-C708882D9C7C}"/>
              </a:ext>
            </a:extLst>
          </p:cNvPr>
          <p:cNvSpPr/>
          <p:nvPr/>
        </p:nvSpPr>
        <p:spPr>
          <a:xfrm>
            <a:off x="4672807" y="2176145"/>
            <a:ext cx="219076" cy="58102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555B9-69CA-494C-A40D-1BB66EDC17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5" r="1360" b="-5"/>
          <a:stretch/>
        </p:blipFill>
        <p:spPr bwMode="auto">
          <a:xfrm>
            <a:off x="6872813" y="1314140"/>
            <a:ext cx="5149782" cy="296880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2BF087-325B-CCFA-2AEB-7DAEBCFBA40F}"/>
              </a:ext>
            </a:extLst>
          </p:cNvPr>
          <p:cNvSpPr txBox="1"/>
          <p:nvPr/>
        </p:nvSpPr>
        <p:spPr>
          <a:xfrm>
            <a:off x="6872813" y="461976"/>
            <a:ext cx="514978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Commercial/Industrial Local </a:t>
            </a:r>
            <a:br>
              <a:rPr lang="en-US" sz="2000" b="1" dirty="0"/>
            </a:br>
            <a:r>
              <a:rPr lang="en-US" sz="2000" b="1" dirty="0"/>
              <a:t>(48’ ROW without parking)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E27084-B16C-55F3-6C16-49CB40B12904}"/>
              </a:ext>
            </a:extLst>
          </p:cNvPr>
          <p:cNvSpPr txBox="1"/>
          <p:nvPr/>
        </p:nvSpPr>
        <p:spPr>
          <a:xfrm>
            <a:off x="169404" y="4500404"/>
            <a:ext cx="6464442" cy="1477328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/>
              <a:t>Right-of-Way:	</a:t>
            </a:r>
            <a:r>
              <a:rPr lang="en-US" dirty="0"/>
              <a:t>60’</a:t>
            </a:r>
          </a:p>
          <a:p>
            <a:r>
              <a:rPr lang="en-US" b="1" dirty="0"/>
              <a:t>Sidewalk: </a:t>
            </a:r>
            <a:r>
              <a:rPr lang="en-US" dirty="0"/>
              <a:t>	5’</a:t>
            </a:r>
          </a:p>
          <a:p>
            <a:r>
              <a:rPr lang="en-US" b="1" dirty="0"/>
              <a:t>Planting Strip: </a:t>
            </a:r>
            <a:r>
              <a:rPr lang="en-US" dirty="0"/>
              <a:t>	6’ </a:t>
            </a:r>
          </a:p>
          <a:p>
            <a:r>
              <a:rPr lang="en-US" b="1" dirty="0"/>
              <a:t>Travel Lane: </a:t>
            </a:r>
            <a:r>
              <a:rPr lang="en-US" dirty="0"/>
              <a:t>	10’</a:t>
            </a:r>
          </a:p>
          <a:p>
            <a:r>
              <a:rPr lang="en-US" b="1" dirty="0"/>
              <a:t>On-street Parking: </a:t>
            </a:r>
            <a:r>
              <a:rPr lang="en-US" dirty="0"/>
              <a:t>	8’ (6’ asphalt, 2’ curb &amp; gutter)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BD059-8FAA-4C76-141F-F8228CB2EDB4}"/>
              </a:ext>
            </a:extLst>
          </p:cNvPr>
          <p:cNvSpPr txBox="1"/>
          <p:nvPr/>
        </p:nvSpPr>
        <p:spPr>
          <a:xfrm>
            <a:off x="6872813" y="4500404"/>
            <a:ext cx="5149782" cy="1477328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/>
              <a:t>Right-of-way: 	</a:t>
            </a:r>
            <a:r>
              <a:rPr lang="en-US" dirty="0"/>
              <a:t>48’ </a:t>
            </a:r>
          </a:p>
          <a:p>
            <a:r>
              <a:rPr lang="en-US" b="1" dirty="0"/>
              <a:t>Sidewalk: </a:t>
            </a:r>
            <a:r>
              <a:rPr lang="en-US" dirty="0"/>
              <a:t>	5’</a:t>
            </a:r>
          </a:p>
          <a:p>
            <a:r>
              <a:rPr lang="en-US" b="1" dirty="0"/>
              <a:t>Planting Strip: 	</a:t>
            </a:r>
            <a:r>
              <a:rPr lang="en-US" dirty="0"/>
              <a:t>6’ </a:t>
            </a:r>
          </a:p>
          <a:p>
            <a:r>
              <a:rPr lang="en-US" b="1" dirty="0"/>
              <a:t>Travel Lane: </a:t>
            </a:r>
            <a:r>
              <a:rPr lang="en-US" dirty="0"/>
              <a:t>	10’</a:t>
            </a:r>
          </a:p>
          <a:p>
            <a:r>
              <a:rPr lang="en-US" b="1" dirty="0"/>
              <a:t>On-street Parking: </a:t>
            </a:r>
            <a:r>
              <a:rPr lang="en-US" dirty="0"/>
              <a:t>	None (curb and gutter remains)</a:t>
            </a:r>
          </a:p>
        </p:txBody>
      </p:sp>
    </p:spTree>
    <p:extLst>
      <p:ext uri="{BB962C8B-B14F-4D97-AF65-F5344CB8AC3E}">
        <p14:creationId xmlns:p14="http://schemas.microsoft.com/office/powerpoint/2010/main" val="10584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0D2F5-5EB6-1E4C-0757-784A91E8E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05CFAEC3-26BE-10A6-2DD6-143BE0734821}"/>
              </a:ext>
            </a:extLst>
          </p:cNvPr>
          <p:cNvSpPr txBox="1"/>
          <p:nvPr/>
        </p:nvSpPr>
        <p:spPr>
          <a:xfrm>
            <a:off x="307095" y="506164"/>
            <a:ext cx="6087462" cy="70788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Commercial/Industrial Collector </a:t>
            </a:r>
            <a:br>
              <a:rPr lang="en-US" sz="2000" b="1" dirty="0"/>
            </a:br>
            <a:r>
              <a:rPr lang="en-US" sz="2000" b="1" dirty="0"/>
              <a:t>(70’ ROW with parking)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966E46-D4CD-E08B-FC47-68476BEFBA49}"/>
              </a:ext>
            </a:extLst>
          </p:cNvPr>
          <p:cNvSpPr txBox="1"/>
          <p:nvPr/>
        </p:nvSpPr>
        <p:spPr>
          <a:xfrm>
            <a:off x="6809446" y="506165"/>
            <a:ext cx="501619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Commercial/Industrial Collector </a:t>
            </a:r>
            <a:br>
              <a:rPr lang="en-US" sz="2000" b="1" dirty="0"/>
            </a:br>
            <a:r>
              <a:rPr lang="en-US" sz="2000" b="1" dirty="0"/>
              <a:t>(58’ ROW without parking)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073EC3-9E12-363A-60DD-0848C2A01023}"/>
              </a:ext>
            </a:extLst>
          </p:cNvPr>
          <p:cNvSpPr txBox="1"/>
          <p:nvPr/>
        </p:nvSpPr>
        <p:spPr>
          <a:xfrm>
            <a:off x="307095" y="4187729"/>
            <a:ext cx="6087462" cy="1477328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/>
              <a:t>Right-of-Way:	</a:t>
            </a:r>
            <a:r>
              <a:rPr lang="en-US" dirty="0"/>
              <a:t>70’</a:t>
            </a:r>
          </a:p>
          <a:p>
            <a:r>
              <a:rPr lang="en-US" b="1" dirty="0"/>
              <a:t>Sidewalk: </a:t>
            </a:r>
            <a:r>
              <a:rPr lang="en-US" dirty="0"/>
              <a:t>	5’</a:t>
            </a:r>
          </a:p>
          <a:p>
            <a:r>
              <a:rPr lang="en-US" b="1" dirty="0"/>
              <a:t>Planting Strip: </a:t>
            </a:r>
            <a:r>
              <a:rPr lang="en-US" dirty="0"/>
              <a:t>	5’ </a:t>
            </a:r>
          </a:p>
          <a:p>
            <a:r>
              <a:rPr lang="en-US" b="1" dirty="0"/>
              <a:t>Travel Lane: </a:t>
            </a:r>
            <a:r>
              <a:rPr lang="en-US" dirty="0"/>
              <a:t>	11’</a:t>
            </a:r>
          </a:p>
          <a:p>
            <a:r>
              <a:rPr lang="en-US" b="1" dirty="0"/>
              <a:t>On-street Parking: </a:t>
            </a:r>
            <a:r>
              <a:rPr lang="en-US" dirty="0"/>
              <a:t>	8’ (6’ asphalt, 2’ curb &amp; gutter)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B2F8BC-5B39-8247-C694-A71FD0812456}"/>
              </a:ext>
            </a:extLst>
          </p:cNvPr>
          <p:cNvSpPr txBox="1"/>
          <p:nvPr/>
        </p:nvSpPr>
        <p:spPr>
          <a:xfrm>
            <a:off x="6809446" y="4187729"/>
            <a:ext cx="5016192" cy="1477328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/>
              <a:t>Right-of-way: 	</a:t>
            </a:r>
            <a:r>
              <a:rPr lang="en-US" dirty="0"/>
              <a:t>58’ </a:t>
            </a:r>
          </a:p>
          <a:p>
            <a:r>
              <a:rPr lang="en-US" b="1" dirty="0"/>
              <a:t>Sidewalk: </a:t>
            </a:r>
            <a:r>
              <a:rPr lang="en-US" dirty="0"/>
              <a:t>	5’</a:t>
            </a:r>
          </a:p>
          <a:p>
            <a:r>
              <a:rPr lang="en-US" b="1" dirty="0"/>
              <a:t>Planting Strip: 	</a:t>
            </a:r>
            <a:r>
              <a:rPr lang="en-US" dirty="0"/>
              <a:t>5’ </a:t>
            </a:r>
          </a:p>
          <a:p>
            <a:r>
              <a:rPr lang="en-US" b="1" dirty="0"/>
              <a:t>Travel Lane: </a:t>
            </a:r>
            <a:r>
              <a:rPr lang="en-US" dirty="0"/>
              <a:t>	11’</a:t>
            </a:r>
          </a:p>
          <a:p>
            <a:r>
              <a:rPr lang="en-US" b="1" dirty="0"/>
              <a:t>On-street Parking: </a:t>
            </a:r>
            <a:r>
              <a:rPr lang="en-US" dirty="0"/>
              <a:t>	None (curb and gutter remains)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5CF6E0A-218A-EEA0-BA04-531976E648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9" r="1136" b="413"/>
          <a:stretch/>
        </p:blipFill>
        <p:spPr bwMode="auto">
          <a:xfrm>
            <a:off x="307095" y="1492439"/>
            <a:ext cx="6087462" cy="2396027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F881FD-291C-E682-EAC5-9533EC99D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32" t="-1" r="904" b="226"/>
          <a:stretch/>
        </p:blipFill>
        <p:spPr bwMode="auto">
          <a:xfrm>
            <a:off x="6809446" y="1492438"/>
            <a:ext cx="5016192" cy="23960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9CC76057-B2AF-2927-7A8E-AB419DB48BE7}"/>
              </a:ext>
            </a:extLst>
          </p:cNvPr>
          <p:cNvSpPr/>
          <p:nvPr/>
        </p:nvSpPr>
        <p:spPr>
          <a:xfrm>
            <a:off x="1554162" y="2231014"/>
            <a:ext cx="219076" cy="58102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F53E81C-998E-48D4-B1E2-03D03487C29E}"/>
              </a:ext>
            </a:extLst>
          </p:cNvPr>
          <p:cNvSpPr/>
          <p:nvPr/>
        </p:nvSpPr>
        <p:spPr>
          <a:xfrm>
            <a:off x="4941361" y="2231014"/>
            <a:ext cx="219076" cy="58102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297199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F1400"/>
      </a:dk2>
      <a:lt2>
        <a:srgbClr val="D1D2D4"/>
      </a:lt2>
      <a:accent1>
        <a:srgbClr val="6F1400"/>
      </a:accent1>
      <a:accent2>
        <a:srgbClr val="F0B310"/>
      </a:accent2>
      <a:accent3>
        <a:srgbClr val="56A1D5"/>
      </a:accent3>
      <a:accent4>
        <a:srgbClr val="578D45"/>
      </a:accent4>
      <a:accent5>
        <a:srgbClr val="CADDF1"/>
      </a:accent5>
      <a:accent6>
        <a:srgbClr val="D1D2D4"/>
      </a:accent6>
      <a:hlink>
        <a:srgbClr val="56A1D5"/>
      </a:hlink>
      <a:folHlink>
        <a:srgbClr val="CADDF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Template_1" id="{A23A1526-8427-4873-A077-2CC56598FD33}" vid="{061718DE-0C07-4BC8-BA73-550B27067C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A80FB0A6CF154A97584A377981F8A8" ma:contentTypeVersion="13" ma:contentTypeDescription="Create a new document." ma:contentTypeScope="" ma:versionID="b999a325f13c191de0cc6fe4a36f032a">
  <xsd:schema xmlns:xsd="http://www.w3.org/2001/XMLSchema" xmlns:xs="http://www.w3.org/2001/XMLSchema" xmlns:p="http://schemas.microsoft.com/office/2006/metadata/properties" xmlns:ns2="d395a744-1700-4279-b4b0-02ff5485cced" xmlns:ns3="3da5fa3b-e49a-4ce9-9a45-aa8f500fc054" targetNamespace="http://schemas.microsoft.com/office/2006/metadata/properties" ma:root="true" ma:fieldsID="c75b1a5a4f1b4b46a23bdc220f090d7a" ns2:_="" ns3:_="">
    <xsd:import namespace="d395a744-1700-4279-b4b0-02ff5485cced"/>
    <xsd:import namespace="3da5fa3b-e49a-4ce9-9a45-aa8f500fc0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95a744-1700-4279-b4b0-02ff5485c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dfb615b-f836-496f-a599-d9eaeb106d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5fa3b-e49a-4ce9-9a45-aa8f500fc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097208c-bd0e-4cd9-9cd6-825b96c24649}" ma:internalName="TaxCatchAll" ma:showField="CatchAllData" ma:web="3da5fa3b-e49a-4ce9-9a45-aa8f500fc0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5fa3b-e49a-4ce9-9a45-aa8f500fc054" xsi:nil="true"/>
    <lcf76f155ced4ddcb4097134ff3c332f xmlns="d395a744-1700-4279-b4b0-02ff5485cc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9BE294-B709-467E-8454-A67ABA89EC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95a744-1700-4279-b4b0-02ff5485cced"/>
    <ds:schemaRef ds:uri="3da5fa3b-e49a-4ce9-9a45-aa8f500fc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334DF4-44BA-498C-BCCE-C6820D926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D0687C-4CF1-4CD7-8627-969F0107BA62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3da5fa3b-e49a-4ce9-9a45-aa8f500fc054"/>
    <ds:schemaRef ds:uri="d395a744-1700-4279-b4b0-02ff5485cce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</TotalTime>
  <Words>424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Board of Commissioners Meeting</vt:lpstr>
      <vt:lpstr>Section 6.21.3 Design Standards – Public Streets</vt:lpstr>
      <vt:lpstr>Section 6.21.3 Design Standards – Public Streets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Wright</dc:creator>
  <cp:lastModifiedBy>Sarah Kimrey</cp:lastModifiedBy>
  <cp:revision>67</cp:revision>
  <cp:lastPrinted>2024-03-08T20:23:11Z</cp:lastPrinted>
  <dcterms:created xsi:type="dcterms:W3CDTF">2021-05-25T02:11:20Z</dcterms:created>
  <dcterms:modified xsi:type="dcterms:W3CDTF">2024-03-11T14:05:32Z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0x010100ABA80FB0A6CF154A97584A377981F8A8</vt:lpwstr>
  </property>
</Properties>
</file>