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21"/>
  </p:handoutMasterIdLst>
  <p:sldIdLst>
    <p:sldId id="256" r:id="rId5"/>
    <p:sldId id="327" r:id="rId6"/>
    <p:sldId id="328" r:id="rId7"/>
    <p:sldId id="335" r:id="rId8"/>
    <p:sldId id="336" r:id="rId9"/>
    <p:sldId id="329" r:id="rId10"/>
    <p:sldId id="338" r:id="rId11"/>
    <p:sldId id="323" r:id="rId12"/>
    <p:sldId id="324" r:id="rId13"/>
    <p:sldId id="330" r:id="rId14"/>
    <p:sldId id="339" r:id="rId15"/>
    <p:sldId id="307" r:id="rId16"/>
    <p:sldId id="279" r:id="rId17"/>
    <p:sldId id="332" r:id="rId18"/>
    <p:sldId id="310" r:id="rId19"/>
    <p:sldId id="320" r:id="rId2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310"/>
    <a:srgbClr val="B9D8AE"/>
    <a:srgbClr val="D1D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1E22F9-0A02-4848-AACD-AD7BB5699070}" v="3192" dt="2024-01-22T16:43:59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25F7D5-6F8A-4BE2-847A-3A0415D22D62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676807-C5A4-4C45-995F-34D5760C414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Audit and monthly postings up to date!</a:t>
          </a:r>
        </a:p>
      </dgm:t>
    </dgm:pt>
    <dgm:pt modelId="{36E9F06B-3362-42F3-BAA7-15BF07131C3A}" type="parTrans" cxnId="{F07EC7C7-DCA0-4EEB-A841-0F3F968FD041}">
      <dgm:prSet/>
      <dgm:spPr/>
      <dgm:t>
        <a:bodyPr/>
        <a:lstStyle/>
        <a:p>
          <a:endParaRPr lang="en-US"/>
        </a:p>
      </dgm:t>
    </dgm:pt>
    <dgm:pt modelId="{12C01E27-9D2F-48D7-BC1C-39D0201EE0E6}" type="sibTrans" cxnId="{F07EC7C7-DCA0-4EEB-A841-0F3F968FD041}">
      <dgm:prSet/>
      <dgm:spPr/>
      <dgm:t>
        <a:bodyPr/>
        <a:lstStyle/>
        <a:p>
          <a:endParaRPr lang="en-US"/>
        </a:p>
      </dgm:t>
    </dgm:pt>
    <dgm:pt modelId="{F618E63E-3046-420D-812A-5487425708AD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Strong savings*</a:t>
          </a:r>
        </a:p>
      </dgm:t>
    </dgm:pt>
    <dgm:pt modelId="{413E158B-5AB6-4E2A-B24B-8D0562C6AB7B}" type="parTrans" cxnId="{5D165E51-C1AC-4E7E-994E-4E6447676C9C}">
      <dgm:prSet/>
      <dgm:spPr/>
      <dgm:t>
        <a:bodyPr/>
        <a:lstStyle/>
        <a:p>
          <a:endParaRPr lang="en-US"/>
        </a:p>
      </dgm:t>
    </dgm:pt>
    <dgm:pt modelId="{1F63E89B-C335-48C1-9C13-E6346B85FB06}" type="sibTrans" cxnId="{5D165E51-C1AC-4E7E-994E-4E6447676C9C}">
      <dgm:prSet/>
      <dgm:spPr/>
      <dgm:t>
        <a:bodyPr/>
        <a:lstStyle/>
        <a:p>
          <a:endParaRPr lang="en-US"/>
        </a:p>
      </dgm:t>
    </dgm:pt>
    <dgm:pt modelId="{9734E790-49E9-452F-AF0A-D01A3E2FA0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100" dirty="0"/>
            <a:t>* </a:t>
          </a:r>
          <a:r>
            <a:rPr lang="en-US" sz="1600" dirty="0"/>
            <a:t>Artificially high due to COVID</a:t>
          </a:r>
        </a:p>
      </dgm:t>
    </dgm:pt>
    <dgm:pt modelId="{A6A74BCC-6510-4BC7-8220-4361444B4FA6}" type="parTrans" cxnId="{DAC19C27-3898-461E-8EBA-B521135EEC2F}">
      <dgm:prSet/>
      <dgm:spPr/>
      <dgm:t>
        <a:bodyPr/>
        <a:lstStyle/>
        <a:p>
          <a:endParaRPr lang="en-US"/>
        </a:p>
      </dgm:t>
    </dgm:pt>
    <dgm:pt modelId="{B36FB8FD-1A1D-44FC-A6A2-D6C1E49B8F37}" type="sibTrans" cxnId="{DAC19C27-3898-461E-8EBA-B521135EEC2F}">
      <dgm:prSet/>
      <dgm:spPr/>
      <dgm:t>
        <a:bodyPr/>
        <a:lstStyle/>
        <a:p>
          <a:endParaRPr lang="en-US"/>
        </a:p>
      </dgm:t>
    </dgm:pt>
    <dgm:pt modelId="{82FD90AB-A50B-4A3E-B3AB-A32F4FA85AA6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Equipment - good shape and following replacement cycles</a:t>
          </a:r>
        </a:p>
      </dgm:t>
    </dgm:pt>
    <dgm:pt modelId="{9C120D18-11DF-4DBF-BD36-6E5174240900}" type="parTrans" cxnId="{9F28B9E8-DB6E-4C6D-86CA-CFD70DE9129C}">
      <dgm:prSet/>
      <dgm:spPr/>
      <dgm:t>
        <a:bodyPr/>
        <a:lstStyle/>
        <a:p>
          <a:endParaRPr lang="en-US"/>
        </a:p>
      </dgm:t>
    </dgm:pt>
    <dgm:pt modelId="{BFA208AE-972F-4606-B75E-0D213FEE4999}" type="sibTrans" cxnId="{9F28B9E8-DB6E-4C6D-86CA-CFD70DE9129C}">
      <dgm:prSet/>
      <dgm:spPr/>
      <dgm:t>
        <a:bodyPr/>
        <a:lstStyle/>
        <a:p>
          <a:endParaRPr lang="en-US"/>
        </a:p>
      </dgm:t>
    </dgm:pt>
    <dgm:pt modelId="{407DCB6E-51DD-42AE-883E-A9F915C31AC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Employee Turnover Slowed, Positions Being Filled</a:t>
          </a:r>
        </a:p>
      </dgm:t>
    </dgm:pt>
    <dgm:pt modelId="{9F6A4902-8EFC-4698-B1E7-F8AC65F98262}" type="parTrans" cxnId="{31F9F75E-CAC5-4C75-8759-881A52488894}">
      <dgm:prSet/>
      <dgm:spPr/>
      <dgm:t>
        <a:bodyPr/>
        <a:lstStyle/>
        <a:p>
          <a:endParaRPr lang="en-US"/>
        </a:p>
      </dgm:t>
    </dgm:pt>
    <dgm:pt modelId="{AD1C7D81-0854-49DA-9144-5768D8F1E118}" type="sibTrans" cxnId="{31F9F75E-CAC5-4C75-8759-881A52488894}">
      <dgm:prSet/>
      <dgm:spPr/>
      <dgm:t>
        <a:bodyPr/>
        <a:lstStyle/>
        <a:p>
          <a:endParaRPr lang="en-US"/>
        </a:p>
      </dgm:t>
    </dgm:pt>
    <dgm:pt modelId="{A33A97DB-D64A-476E-8C49-4FB6A3A9EAB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Growth</a:t>
          </a:r>
          <a:r>
            <a:rPr lang="en-US" sz="1800" dirty="0"/>
            <a:t> </a:t>
          </a:r>
        </a:p>
      </dgm:t>
    </dgm:pt>
    <dgm:pt modelId="{AFA5B00B-60B8-4BA7-9541-B237A291E44E}" type="parTrans" cxnId="{FFA90633-761E-47BF-B2FF-D3E8CF54E68E}">
      <dgm:prSet/>
      <dgm:spPr/>
      <dgm:t>
        <a:bodyPr/>
        <a:lstStyle/>
        <a:p>
          <a:endParaRPr lang="en-US"/>
        </a:p>
      </dgm:t>
    </dgm:pt>
    <dgm:pt modelId="{0541CB79-3DE8-46B3-A384-38AB1B3534C3}" type="sibTrans" cxnId="{FFA90633-761E-47BF-B2FF-D3E8CF54E68E}">
      <dgm:prSet/>
      <dgm:spPr/>
      <dgm:t>
        <a:bodyPr/>
        <a:lstStyle/>
        <a:p>
          <a:endParaRPr lang="en-US"/>
        </a:p>
      </dgm:t>
    </dgm:pt>
    <dgm:pt modelId="{FE511586-36AE-4A8A-A0E4-99EE9F154C6F}" type="pres">
      <dgm:prSet presAssocID="{F225F7D5-6F8A-4BE2-847A-3A0415D22D62}" presName="root" presStyleCnt="0">
        <dgm:presLayoutVars>
          <dgm:dir/>
          <dgm:resizeHandles val="exact"/>
        </dgm:presLayoutVars>
      </dgm:prSet>
      <dgm:spPr/>
    </dgm:pt>
    <dgm:pt modelId="{329E7C20-15EC-4C8F-ADA9-CCB849969B70}" type="pres">
      <dgm:prSet presAssocID="{FB676807-C5A4-4C45-995F-34D5760C4143}" presName="compNode" presStyleCnt="0"/>
      <dgm:spPr/>
    </dgm:pt>
    <dgm:pt modelId="{B695026C-AA98-47C5-836A-9C910B1B1528}" type="pres">
      <dgm:prSet presAssocID="{FB676807-C5A4-4C45-995F-34D5760C4143}" presName="iconRect" presStyleLbl="node1" presStyleIdx="0" presStyleCnt="5" custScaleX="203270" custScaleY="190390" custLinFactX="2419" custLinFactNeighborX="100000" custLinFactNeighborY="-479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BEB572BB-B29B-4F62-9854-8FF97730DE13}" type="pres">
      <dgm:prSet presAssocID="{FB676807-C5A4-4C45-995F-34D5760C4143}" presName="iconSpace" presStyleCnt="0"/>
      <dgm:spPr/>
    </dgm:pt>
    <dgm:pt modelId="{60E6A304-7E87-4A8D-B393-4B57BB62FFA7}" type="pres">
      <dgm:prSet presAssocID="{FB676807-C5A4-4C45-995F-34D5760C4143}" presName="parTx" presStyleLbl="revTx" presStyleIdx="0" presStyleCnt="10" custScaleX="125880" custLinFactNeighborX="32846" custLinFactNeighborY="-28609">
        <dgm:presLayoutVars>
          <dgm:chMax val="0"/>
          <dgm:chPref val="0"/>
        </dgm:presLayoutVars>
      </dgm:prSet>
      <dgm:spPr/>
    </dgm:pt>
    <dgm:pt modelId="{E412CB20-45EB-4DEB-9A98-0FB3C93483A9}" type="pres">
      <dgm:prSet presAssocID="{FB676807-C5A4-4C45-995F-34D5760C4143}" presName="txSpace" presStyleCnt="0"/>
      <dgm:spPr/>
    </dgm:pt>
    <dgm:pt modelId="{78020142-BAC1-4CBF-AC92-4043D4D39C4F}" type="pres">
      <dgm:prSet presAssocID="{FB676807-C5A4-4C45-995F-34D5760C4143}" presName="desTx" presStyleLbl="revTx" presStyleIdx="1" presStyleCnt="10">
        <dgm:presLayoutVars/>
      </dgm:prSet>
      <dgm:spPr/>
    </dgm:pt>
    <dgm:pt modelId="{BC83CAF9-94BA-4EA2-B0FA-9ED29EC53D7E}" type="pres">
      <dgm:prSet presAssocID="{12C01E27-9D2F-48D7-BC1C-39D0201EE0E6}" presName="sibTrans" presStyleCnt="0"/>
      <dgm:spPr/>
    </dgm:pt>
    <dgm:pt modelId="{A39E5D25-385F-42BC-AF6E-FDEBA3730D5A}" type="pres">
      <dgm:prSet presAssocID="{F618E63E-3046-420D-812A-5487425708AD}" presName="compNode" presStyleCnt="0"/>
      <dgm:spPr/>
    </dgm:pt>
    <dgm:pt modelId="{88A006CE-D157-4C66-82C0-7D753CD91D6D}" type="pres">
      <dgm:prSet presAssocID="{F618E63E-3046-420D-812A-5487425708AD}" presName="iconRect" presStyleLbl="node1" presStyleIdx="1" presStyleCnt="5" custScaleX="295578" custScaleY="230298" custLinFactX="16069" custLinFactNeighborX="100000" custLinFactNeighborY="-6859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261A1679-4D33-4815-B819-31B7681BA303}" type="pres">
      <dgm:prSet presAssocID="{F618E63E-3046-420D-812A-5487425708AD}" presName="iconSpace" presStyleCnt="0"/>
      <dgm:spPr/>
    </dgm:pt>
    <dgm:pt modelId="{A25C9B04-8A04-44A9-9AA7-080C21AC3B2E}" type="pres">
      <dgm:prSet presAssocID="{F618E63E-3046-420D-812A-5487425708AD}" presName="parTx" presStyleLbl="revTx" presStyleIdx="2" presStyleCnt="10" custLinFactNeighborX="39011" custLinFactNeighborY="-38914">
        <dgm:presLayoutVars>
          <dgm:chMax val="0"/>
          <dgm:chPref val="0"/>
        </dgm:presLayoutVars>
      </dgm:prSet>
      <dgm:spPr/>
    </dgm:pt>
    <dgm:pt modelId="{19CB9501-17F8-44C7-A346-C3A2A269ECD2}" type="pres">
      <dgm:prSet presAssocID="{F618E63E-3046-420D-812A-5487425708AD}" presName="txSpace" presStyleCnt="0"/>
      <dgm:spPr/>
    </dgm:pt>
    <dgm:pt modelId="{019855E0-58E5-4E0D-AEB2-5C4294B3422E}" type="pres">
      <dgm:prSet presAssocID="{F618E63E-3046-420D-812A-5487425708AD}" presName="desTx" presStyleLbl="revTx" presStyleIdx="3" presStyleCnt="10" custScaleX="132890" custScaleY="31906" custLinFactY="-39533" custLinFactNeighborX="38118" custLinFactNeighborY="-100000">
        <dgm:presLayoutVars/>
      </dgm:prSet>
      <dgm:spPr/>
    </dgm:pt>
    <dgm:pt modelId="{579AAEA2-40CB-40EC-AD26-A5C9A8BE586F}" type="pres">
      <dgm:prSet presAssocID="{1F63E89B-C335-48C1-9C13-E6346B85FB06}" presName="sibTrans" presStyleCnt="0"/>
      <dgm:spPr/>
    </dgm:pt>
    <dgm:pt modelId="{F691C0FD-0225-4BE2-8864-67C311DEEE65}" type="pres">
      <dgm:prSet presAssocID="{82FD90AB-A50B-4A3E-B3AB-A32F4FA85AA6}" presName="compNode" presStyleCnt="0"/>
      <dgm:spPr/>
    </dgm:pt>
    <dgm:pt modelId="{15D3758C-B83F-4156-BD0B-1D231FEE8597}" type="pres">
      <dgm:prSet presAssocID="{82FD90AB-A50B-4A3E-B3AB-A32F4FA85AA6}" presName="iconRect" presStyleLbl="node1" presStyleIdx="2" presStyleCnt="5" custScaleX="242821" custScaleY="234085" custLinFactX="35636" custLinFactNeighborX="100000" custLinFactNeighborY="-4469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p truck with solid fill"/>
        </a:ext>
      </dgm:extLst>
    </dgm:pt>
    <dgm:pt modelId="{C15CD7AF-A136-468E-9633-FA1D6FAED11F}" type="pres">
      <dgm:prSet presAssocID="{82FD90AB-A50B-4A3E-B3AB-A32F4FA85AA6}" presName="iconSpace" presStyleCnt="0"/>
      <dgm:spPr/>
    </dgm:pt>
    <dgm:pt modelId="{609F707A-EFE7-4AE0-8E44-4ADD272BCEBF}" type="pres">
      <dgm:prSet presAssocID="{82FD90AB-A50B-4A3E-B3AB-A32F4FA85AA6}" presName="parTx" presStyleLbl="revTx" presStyleIdx="4" presStyleCnt="10" custScaleX="117542" custLinFactNeighborX="44339" custLinFactNeighborY="-19993">
        <dgm:presLayoutVars>
          <dgm:chMax val="0"/>
          <dgm:chPref val="0"/>
        </dgm:presLayoutVars>
      </dgm:prSet>
      <dgm:spPr/>
    </dgm:pt>
    <dgm:pt modelId="{4CF70E2D-1C44-408A-851C-908FAA464BF5}" type="pres">
      <dgm:prSet presAssocID="{82FD90AB-A50B-4A3E-B3AB-A32F4FA85AA6}" presName="txSpace" presStyleCnt="0"/>
      <dgm:spPr/>
    </dgm:pt>
    <dgm:pt modelId="{FEC18242-3E6C-45B6-B04F-49B0E0529520}" type="pres">
      <dgm:prSet presAssocID="{82FD90AB-A50B-4A3E-B3AB-A32F4FA85AA6}" presName="desTx" presStyleLbl="revTx" presStyleIdx="5" presStyleCnt="10">
        <dgm:presLayoutVars/>
      </dgm:prSet>
      <dgm:spPr/>
    </dgm:pt>
    <dgm:pt modelId="{B98938E2-C912-49FA-A965-3AAAB3B3424F}" type="pres">
      <dgm:prSet presAssocID="{BFA208AE-972F-4606-B75E-0D213FEE4999}" presName="sibTrans" presStyleCnt="0"/>
      <dgm:spPr/>
    </dgm:pt>
    <dgm:pt modelId="{42E5BA27-78F2-47B8-8677-8495F2406BFC}" type="pres">
      <dgm:prSet presAssocID="{407DCB6E-51DD-42AE-883E-A9F915C31ACA}" presName="compNode" presStyleCnt="0"/>
      <dgm:spPr/>
    </dgm:pt>
    <dgm:pt modelId="{AE016CA7-C4C6-49AA-9B20-1D4A8AA310E8}" type="pres">
      <dgm:prSet presAssocID="{407DCB6E-51DD-42AE-883E-A9F915C31ACA}" presName="iconRect" presStyleLbl="node1" presStyleIdx="3" presStyleCnt="5" custScaleX="219825" custScaleY="238073" custLinFactX="73188" custLinFactNeighborX="100000" custLinFactNeighborY="-4689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F73FC774-5E21-4B96-83DD-3BA0D2B1A245}" type="pres">
      <dgm:prSet presAssocID="{407DCB6E-51DD-42AE-883E-A9F915C31ACA}" presName="iconSpace" presStyleCnt="0"/>
      <dgm:spPr/>
    </dgm:pt>
    <dgm:pt modelId="{42469560-7BB4-4101-8EC5-38EA1CA95221}" type="pres">
      <dgm:prSet presAssocID="{407DCB6E-51DD-42AE-883E-A9F915C31ACA}" presName="parTx" presStyleLbl="revTx" presStyleIdx="6" presStyleCnt="10" custLinFactNeighborX="62069" custLinFactNeighborY="-6820">
        <dgm:presLayoutVars>
          <dgm:chMax val="0"/>
          <dgm:chPref val="0"/>
        </dgm:presLayoutVars>
      </dgm:prSet>
      <dgm:spPr/>
    </dgm:pt>
    <dgm:pt modelId="{EBDA5AE1-95A4-4E46-A7CA-25E9850666A9}" type="pres">
      <dgm:prSet presAssocID="{407DCB6E-51DD-42AE-883E-A9F915C31ACA}" presName="txSpace" presStyleCnt="0"/>
      <dgm:spPr/>
    </dgm:pt>
    <dgm:pt modelId="{32279859-31C5-43E7-916A-DF3DB4196DAB}" type="pres">
      <dgm:prSet presAssocID="{407DCB6E-51DD-42AE-883E-A9F915C31ACA}" presName="desTx" presStyleLbl="revTx" presStyleIdx="7" presStyleCnt="10">
        <dgm:presLayoutVars/>
      </dgm:prSet>
      <dgm:spPr/>
    </dgm:pt>
    <dgm:pt modelId="{694D7812-6496-4F23-BBD9-D6583BB31824}" type="pres">
      <dgm:prSet presAssocID="{AD1C7D81-0854-49DA-9144-5768D8F1E118}" presName="sibTrans" presStyleCnt="0"/>
      <dgm:spPr/>
    </dgm:pt>
    <dgm:pt modelId="{29C78F40-2ACE-49EF-B632-5224135D540F}" type="pres">
      <dgm:prSet presAssocID="{A33A97DB-D64A-476E-8C49-4FB6A3A9EAB3}" presName="compNode" presStyleCnt="0"/>
      <dgm:spPr/>
    </dgm:pt>
    <dgm:pt modelId="{A9ACB35F-60B2-46BA-AF9F-E4470517D882}" type="pres">
      <dgm:prSet presAssocID="{A33A97DB-D64A-476E-8C49-4FB6A3A9EAB3}" presName="iconRect" presStyleLbl="node1" presStyleIdx="4" presStyleCnt="5" custScaleX="265086" custScaleY="196480" custLinFactX="-148823" custLinFactY="123915" custLinFactNeighborX="-200000" custLinFactNeighborY="2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Upward Trend"/>
        </a:ext>
      </dgm:extLst>
    </dgm:pt>
    <dgm:pt modelId="{448FD81B-DA25-4170-BB95-FCC090E82A39}" type="pres">
      <dgm:prSet presAssocID="{A33A97DB-D64A-476E-8C49-4FB6A3A9EAB3}" presName="iconSpace" presStyleCnt="0"/>
      <dgm:spPr/>
    </dgm:pt>
    <dgm:pt modelId="{8D3E04C7-3D6D-40AF-A0CC-9B7659B11F15}" type="pres">
      <dgm:prSet presAssocID="{A33A97DB-D64A-476E-8C49-4FB6A3A9EAB3}" presName="parTx" presStyleLbl="revTx" presStyleIdx="8" presStyleCnt="10" custLinFactX="-18480" custLinFactY="100000" custLinFactNeighborX="-100000" custLinFactNeighborY="140913">
        <dgm:presLayoutVars>
          <dgm:chMax val="0"/>
          <dgm:chPref val="0"/>
        </dgm:presLayoutVars>
      </dgm:prSet>
      <dgm:spPr/>
    </dgm:pt>
    <dgm:pt modelId="{880747B4-996C-4E57-9843-ABD6FCB0B540}" type="pres">
      <dgm:prSet presAssocID="{A33A97DB-D64A-476E-8C49-4FB6A3A9EAB3}" presName="txSpace" presStyleCnt="0"/>
      <dgm:spPr/>
    </dgm:pt>
    <dgm:pt modelId="{7D358422-3B46-48B9-BF97-46ED84342B0E}" type="pres">
      <dgm:prSet presAssocID="{A33A97DB-D64A-476E-8C49-4FB6A3A9EAB3}" presName="desTx" presStyleLbl="revTx" presStyleIdx="9" presStyleCnt="10">
        <dgm:presLayoutVars/>
      </dgm:prSet>
      <dgm:spPr/>
    </dgm:pt>
  </dgm:ptLst>
  <dgm:cxnLst>
    <dgm:cxn modelId="{DAC19C27-3898-461E-8EBA-B521135EEC2F}" srcId="{F618E63E-3046-420D-812A-5487425708AD}" destId="{9734E790-49E9-452F-AF0A-D01A3E2FA07F}" srcOrd="0" destOrd="0" parTransId="{A6A74BCC-6510-4BC7-8220-4361444B4FA6}" sibTransId="{B36FB8FD-1A1D-44FC-A6A2-D6C1E49B8F37}"/>
    <dgm:cxn modelId="{FFA90633-761E-47BF-B2FF-D3E8CF54E68E}" srcId="{F225F7D5-6F8A-4BE2-847A-3A0415D22D62}" destId="{A33A97DB-D64A-476E-8C49-4FB6A3A9EAB3}" srcOrd="4" destOrd="0" parTransId="{AFA5B00B-60B8-4BA7-9541-B237A291E44E}" sibTransId="{0541CB79-3DE8-46B3-A384-38AB1B3534C3}"/>
    <dgm:cxn modelId="{B24CEE5D-173D-418D-BA8C-6EC3C7CF4C7D}" type="presOf" srcId="{F618E63E-3046-420D-812A-5487425708AD}" destId="{A25C9B04-8A04-44A9-9AA7-080C21AC3B2E}" srcOrd="0" destOrd="0" presId="urn:microsoft.com/office/officeart/2018/5/layout/CenteredIconLabelDescriptionList"/>
    <dgm:cxn modelId="{31F9F75E-CAC5-4C75-8759-881A52488894}" srcId="{F225F7D5-6F8A-4BE2-847A-3A0415D22D62}" destId="{407DCB6E-51DD-42AE-883E-A9F915C31ACA}" srcOrd="3" destOrd="0" parTransId="{9F6A4902-8EFC-4698-B1E7-F8AC65F98262}" sibTransId="{AD1C7D81-0854-49DA-9144-5768D8F1E118}"/>
    <dgm:cxn modelId="{6C062D43-922F-460C-9CC0-621D86D21847}" type="presOf" srcId="{82FD90AB-A50B-4A3E-B3AB-A32F4FA85AA6}" destId="{609F707A-EFE7-4AE0-8E44-4ADD272BCEBF}" srcOrd="0" destOrd="0" presId="urn:microsoft.com/office/officeart/2018/5/layout/CenteredIconLabelDescriptionList"/>
    <dgm:cxn modelId="{B8F82F4F-5A66-4498-81AA-B138CAE8769B}" type="presOf" srcId="{FB676807-C5A4-4C45-995F-34D5760C4143}" destId="{60E6A304-7E87-4A8D-B393-4B57BB62FFA7}" srcOrd="0" destOrd="0" presId="urn:microsoft.com/office/officeart/2018/5/layout/CenteredIconLabelDescriptionList"/>
    <dgm:cxn modelId="{5D165E51-C1AC-4E7E-994E-4E6447676C9C}" srcId="{F225F7D5-6F8A-4BE2-847A-3A0415D22D62}" destId="{F618E63E-3046-420D-812A-5487425708AD}" srcOrd="1" destOrd="0" parTransId="{413E158B-5AB6-4E2A-B24B-8D0562C6AB7B}" sibTransId="{1F63E89B-C335-48C1-9C13-E6346B85FB06}"/>
    <dgm:cxn modelId="{8025D282-7AAD-4D6B-B77F-97628C9035E5}" type="presOf" srcId="{A33A97DB-D64A-476E-8C49-4FB6A3A9EAB3}" destId="{8D3E04C7-3D6D-40AF-A0CC-9B7659B11F15}" srcOrd="0" destOrd="0" presId="urn:microsoft.com/office/officeart/2018/5/layout/CenteredIconLabelDescriptionList"/>
    <dgm:cxn modelId="{8CA62CBD-188E-4286-85BD-A6010D73CBA0}" type="presOf" srcId="{9734E790-49E9-452F-AF0A-D01A3E2FA07F}" destId="{019855E0-58E5-4E0D-AEB2-5C4294B3422E}" srcOrd="0" destOrd="0" presId="urn:microsoft.com/office/officeart/2018/5/layout/CenteredIconLabelDescriptionList"/>
    <dgm:cxn modelId="{F07EC7C7-DCA0-4EEB-A841-0F3F968FD041}" srcId="{F225F7D5-6F8A-4BE2-847A-3A0415D22D62}" destId="{FB676807-C5A4-4C45-995F-34D5760C4143}" srcOrd="0" destOrd="0" parTransId="{36E9F06B-3362-42F3-BAA7-15BF07131C3A}" sibTransId="{12C01E27-9D2F-48D7-BC1C-39D0201EE0E6}"/>
    <dgm:cxn modelId="{A4CD38CB-F264-47BD-A92C-464A86262451}" type="presOf" srcId="{407DCB6E-51DD-42AE-883E-A9F915C31ACA}" destId="{42469560-7BB4-4101-8EC5-38EA1CA95221}" srcOrd="0" destOrd="0" presId="urn:microsoft.com/office/officeart/2018/5/layout/CenteredIconLabelDescriptionList"/>
    <dgm:cxn modelId="{192819D1-7A01-4A12-BABC-CF8D9A611DF5}" type="presOf" srcId="{F225F7D5-6F8A-4BE2-847A-3A0415D22D62}" destId="{FE511586-36AE-4A8A-A0E4-99EE9F154C6F}" srcOrd="0" destOrd="0" presId="urn:microsoft.com/office/officeart/2018/5/layout/CenteredIconLabelDescriptionList"/>
    <dgm:cxn modelId="{9F28B9E8-DB6E-4C6D-86CA-CFD70DE9129C}" srcId="{F225F7D5-6F8A-4BE2-847A-3A0415D22D62}" destId="{82FD90AB-A50B-4A3E-B3AB-A32F4FA85AA6}" srcOrd="2" destOrd="0" parTransId="{9C120D18-11DF-4DBF-BD36-6E5174240900}" sibTransId="{BFA208AE-972F-4606-B75E-0D213FEE4999}"/>
    <dgm:cxn modelId="{82C9532F-7B2E-4596-8F6B-F382D23D4CEA}" type="presParOf" srcId="{FE511586-36AE-4A8A-A0E4-99EE9F154C6F}" destId="{329E7C20-15EC-4C8F-ADA9-CCB849969B70}" srcOrd="0" destOrd="0" presId="urn:microsoft.com/office/officeart/2018/5/layout/CenteredIconLabelDescriptionList"/>
    <dgm:cxn modelId="{2346CAE8-9744-45C4-9986-C3B9D09BB772}" type="presParOf" srcId="{329E7C20-15EC-4C8F-ADA9-CCB849969B70}" destId="{B695026C-AA98-47C5-836A-9C910B1B1528}" srcOrd="0" destOrd="0" presId="urn:microsoft.com/office/officeart/2018/5/layout/CenteredIconLabelDescriptionList"/>
    <dgm:cxn modelId="{A9EFC585-9316-4103-9E15-235E1B4AACF7}" type="presParOf" srcId="{329E7C20-15EC-4C8F-ADA9-CCB849969B70}" destId="{BEB572BB-B29B-4F62-9854-8FF97730DE13}" srcOrd="1" destOrd="0" presId="urn:microsoft.com/office/officeart/2018/5/layout/CenteredIconLabelDescriptionList"/>
    <dgm:cxn modelId="{9CB5CCC4-0AD2-4586-9263-609ED9B4CA6D}" type="presParOf" srcId="{329E7C20-15EC-4C8F-ADA9-CCB849969B70}" destId="{60E6A304-7E87-4A8D-B393-4B57BB62FFA7}" srcOrd="2" destOrd="0" presId="urn:microsoft.com/office/officeart/2018/5/layout/CenteredIconLabelDescriptionList"/>
    <dgm:cxn modelId="{4BC81492-B9B4-4A81-BE7F-4B68E65F99BE}" type="presParOf" srcId="{329E7C20-15EC-4C8F-ADA9-CCB849969B70}" destId="{E412CB20-45EB-4DEB-9A98-0FB3C93483A9}" srcOrd="3" destOrd="0" presId="urn:microsoft.com/office/officeart/2018/5/layout/CenteredIconLabelDescriptionList"/>
    <dgm:cxn modelId="{B593CE94-297F-4D5F-951A-63CE458EE5ED}" type="presParOf" srcId="{329E7C20-15EC-4C8F-ADA9-CCB849969B70}" destId="{78020142-BAC1-4CBF-AC92-4043D4D39C4F}" srcOrd="4" destOrd="0" presId="urn:microsoft.com/office/officeart/2018/5/layout/CenteredIconLabelDescriptionList"/>
    <dgm:cxn modelId="{A25C795D-1B34-4F1D-82AF-3AC39F15C717}" type="presParOf" srcId="{FE511586-36AE-4A8A-A0E4-99EE9F154C6F}" destId="{BC83CAF9-94BA-4EA2-B0FA-9ED29EC53D7E}" srcOrd="1" destOrd="0" presId="urn:microsoft.com/office/officeart/2018/5/layout/CenteredIconLabelDescriptionList"/>
    <dgm:cxn modelId="{4F8E4E63-E4BD-4162-936A-7A28E2D19D21}" type="presParOf" srcId="{FE511586-36AE-4A8A-A0E4-99EE9F154C6F}" destId="{A39E5D25-385F-42BC-AF6E-FDEBA3730D5A}" srcOrd="2" destOrd="0" presId="urn:microsoft.com/office/officeart/2018/5/layout/CenteredIconLabelDescriptionList"/>
    <dgm:cxn modelId="{67A82947-8369-4D1F-A84D-2208D8CE20B7}" type="presParOf" srcId="{A39E5D25-385F-42BC-AF6E-FDEBA3730D5A}" destId="{88A006CE-D157-4C66-82C0-7D753CD91D6D}" srcOrd="0" destOrd="0" presId="urn:microsoft.com/office/officeart/2018/5/layout/CenteredIconLabelDescriptionList"/>
    <dgm:cxn modelId="{2DF6126E-0A59-4762-9BD7-207EB27CDBE8}" type="presParOf" srcId="{A39E5D25-385F-42BC-AF6E-FDEBA3730D5A}" destId="{261A1679-4D33-4815-B819-31B7681BA303}" srcOrd="1" destOrd="0" presId="urn:microsoft.com/office/officeart/2018/5/layout/CenteredIconLabelDescriptionList"/>
    <dgm:cxn modelId="{101EE485-D561-4CED-A55B-CF5826AAACD6}" type="presParOf" srcId="{A39E5D25-385F-42BC-AF6E-FDEBA3730D5A}" destId="{A25C9B04-8A04-44A9-9AA7-080C21AC3B2E}" srcOrd="2" destOrd="0" presId="urn:microsoft.com/office/officeart/2018/5/layout/CenteredIconLabelDescriptionList"/>
    <dgm:cxn modelId="{04767A88-CFAE-4781-8EB2-4BB8E146CED0}" type="presParOf" srcId="{A39E5D25-385F-42BC-AF6E-FDEBA3730D5A}" destId="{19CB9501-17F8-44C7-A346-C3A2A269ECD2}" srcOrd="3" destOrd="0" presId="urn:microsoft.com/office/officeart/2018/5/layout/CenteredIconLabelDescriptionList"/>
    <dgm:cxn modelId="{75E9BDD9-3651-49B2-BFA0-6C48E0BC5547}" type="presParOf" srcId="{A39E5D25-385F-42BC-AF6E-FDEBA3730D5A}" destId="{019855E0-58E5-4E0D-AEB2-5C4294B3422E}" srcOrd="4" destOrd="0" presId="urn:microsoft.com/office/officeart/2018/5/layout/CenteredIconLabelDescriptionList"/>
    <dgm:cxn modelId="{23B21413-B72D-4AC0-97CB-0E4B76B406DD}" type="presParOf" srcId="{FE511586-36AE-4A8A-A0E4-99EE9F154C6F}" destId="{579AAEA2-40CB-40EC-AD26-A5C9A8BE586F}" srcOrd="3" destOrd="0" presId="urn:microsoft.com/office/officeart/2018/5/layout/CenteredIconLabelDescriptionList"/>
    <dgm:cxn modelId="{CC72297E-3A1C-4F4B-8F30-F80DA30DC91D}" type="presParOf" srcId="{FE511586-36AE-4A8A-A0E4-99EE9F154C6F}" destId="{F691C0FD-0225-4BE2-8864-67C311DEEE65}" srcOrd="4" destOrd="0" presId="urn:microsoft.com/office/officeart/2018/5/layout/CenteredIconLabelDescriptionList"/>
    <dgm:cxn modelId="{EEFAFDBF-E735-429B-8B24-9F9092EE5084}" type="presParOf" srcId="{F691C0FD-0225-4BE2-8864-67C311DEEE65}" destId="{15D3758C-B83F-4156-BD0B-1D231FEE8597}" srcOrd="0" destOrd="0" presId="urn:microsoft.com/office/officeart/2018/5/layout/CenteredIconLabelDescriptionList"/>
    <dgm:cxn modelId="{CEE05B3F-E0A9-4316-B446-09E9E9B5904F}" type="presParOf" srcId="{F691C0FD-0225-4BE2-8864-67C311DEEE65}" destId="{C15CD7AF-A136-468E-9633-FA1D6FAED11F}" srcOrd="1" destOrd="0" presId="urn:microsoft.com/office/officeart/2018/5/layout/CenteredIconLabelDescriptionList"/>
    <dgm:cxn modelId="{B0A06EAA-2BD3-455A-A6AF-6D0116BED770}" type="presParOf" srcId="{F691C0FD-0225-4BE2-8864-67C311DEEE65}" destId="{609F707A-EFE7-4AE0-8E44-4ADD272BCEBF}" srcOrd="2" destOrd="0" presId="urn:microsoft.com/office/officeart/2018/5/layout/CenteredIconLabelDescriptionList"/>
    <dgm:cxn modelId="{64F88FB7-3958-4DE0-8EA7-D17A82D8EA49}" type="presParOf" srcId="{F691C0FD-0225-4BE2-8864-67C311DEEE65}" destId="{4CF70E2D-1C44-408A-851C-908FAA464BF5}" srcOrd="3" destOrd="0" presId="urn:microsoft.com/office/officeart/2018/5/layout/CenteredIconLabelDescriptionList"/>
    <dgm:cxn modelId="{37154931-2873-41D1-BCB3-9F8275777078}" type="presParOf" srcId="{F691C0FD-0225-4BE2-8864-67C311DEEE65}" destId="{FEC18242-3E6C-45B6-B04F-49B0E0529520}" srcOrd="4" destOrd="0" presId="urn:microsoft.com/office/officeart/2018/5/layout/CenteredIconLabelDescriptionList"/>
    <dgm:cxn modelId="{9D66DC6E-6A5C-48A4-ACA7-D0FF732D73DE}" type="presParOf" srcId="{FE511586-36AE-4A8A-A0E4-99EE9F154C6F}" destId="{B98938E2-C912-49FA-A965-3AAAB3B3424F}" srcOrd="5" destOrd="0" presId="urn:microsoft.com/office/officeart/2018/5/layout/CenteredIconLabelDescriptionList"/>
    <dgm:cxn modelId="{3AAAAEF7-29A8-4168-8243-EEF724396FDC}" type="presParOf" srcId="{FE511586-36AE-4A8A-A0E4-99EE9F154C6F}" destId="{42E5BA27-78F2-47B8-8677-8495F2406BFC}" srcOrd="6" destOrd="0" presId="urn:microsoft.com/office/officeart/2018/5/layout/CenteredIconLabelDescriptionList"/>
    <dgm:cxn modelId="{12225AFA-F49B-4667-AC06-68325E8ECDCE}" type="presParOf" srcId="{42E5BA27-78F2-47B8-8677-8495F2406BFC}" destId="{AE016CA7-C4C6-49AA-9B20-1D4A8AA310E8}" srcOrd="0" destOrd="0" presId="urn:microsoft.com/office/officeart/2018/5/layout/CenteredIconLabelDescriptionList"/>
    <dgm:cxn modelId="{AC85D64F-7667-4E17-9355-10C82EAF6DFA}" type="presParOf" srcId="{42E5BA27-78F2-47B8-8677-8495F2406BFC}" destId="{F73FC774-5E21-4B96-83DD-3BA0D2B1A245}" srcOrd="1" destOrd="0" presId="urn:microsoft.com/office/officeart/2018/5/layout/CenteredIconLabelDescriptionList"/>
    <dgm:cxn modelId="{A5D064C7-DBF7-4CD6-86E5-D2B570AE7127}" type="presParOf" srcId="{42E5BA27-78F2-47B8-8677-8495F2406BFC}" destId="{42469560-7BB4-4101-8EC5-38EA1CA95221}" srcOrd="2" destOrd="0" presId="urn:microsoft.com/office/officeart/2018/5/layout/CenteredIconLabelDescriptionList"/>
    <dgm:cxn modelId="{40B7EE0E-9357-496B-97A4-D92AC11B2BD6}" type="presParOf" srcId="{42E5BA27-78F2-47B8-8677-8495F2406BFC}" destId="{EBDA5AE1-95A4-4E46-A7CA-25E9850666A9}" srcOrd="3" destOrd="0" presId="urn:microsoft.com/office/officeart/2018/5/layout/CenteredIconLabelDescriptionList"/>
    <dgm:cxn modelId="{EAFE8145-EE2B-4DFE-917F-AC1E1F75BE71}" type="presParOf" srcId="{42E5BA27-78F2-47B8-8677-8495F2406BFC}" destId="{32279859-31C5-43E7-916A-DF3DB4196DAB}" srcOrd="4" destOrd="0" presId="urn:microsoft.com/office/officeart/2018/5/layout/CenteredIconLabelDescriptionList"/>
    <dgm:cxn modelId="{C2AF507D-02B1-479D-B0D6-785F9C3F1BD9}" type="presParOf" srcId="{FE511586-36AE-4A8A-A0E4-99EE9F154C6F}" destId="{694D7812-6496-4F23-BBD9-D6583BB31824}" srcOrd="7" destOrd="0" presId="urn:microsoft.com/office/officeart/2018/5/layout/CenteredIconLabelDescriptionList"/>
    <dgm:cxn modelId="{E75039C8-C302-4C66-A5A5-462A7A04E90B}" type="presParOf" srcId="{FE511586-36AE-4A8A-A0E4-99EE9F154C6F}" destId="{29C78F40-2ACE-49EF-B632-5224135D540F}" srcOrd="8" destOrd="0" presId="urn:microsoft.com/office/officeart/2018/5/layout/CenteredIconLabelDescriptionList"/>
    <dgm:cxn modelId="{391AF300-D71E-4D38-B672-E40CC8ECF4FC}" type="presParOf" srcId="{29C78F40-2ACE-49EF-B632-5224135D540F}" destId="{A9ACB35F-60B2-46BA-AF9F-E4470517D882}" srcOrd="0" destOrd="0" presId="urn:microsoft.com/office/officeart/2018/5/layout/CenteredIconLabelDescriptionList"/>
    <dgm:cxn modelId="{ECF51849-0322-41E8-AE53-FD5E8B7D54A6}" type="presParOf" srcId="{29C78F40-2ACE-49EF-B632-5224135D540F}" destId="{448FD81B-DA25-4170-BB95-FCC090E82A39}" srcOrd="1" destOrd="0" presId="urn:microsoft.com/office/officeart/2018/5/layout/CenteredIconLabelDescriptionList"/>
    <dgm:cxn modelId="{45BF1022-389F-4393-946B-C3B3B6DC1DAF}" type="presParOf" srcId="{29C78F40-2ACE-49EF-B632-5224135D540F}" destId="{8D3E04C7-3D6D-40AF-A0CC-9B7659B11F15}" srcOrd="2" destOrd="0" presId="urn:microsoft.com/office/officeart/2018/5/layout/CenteredIconLabelDescriptionList"/>
    <dgm:cxn modelId="{B2BB3F67-D77B-4B96-AD4F-A4F5391C1536}" type="presParOf" srcId="{29C78F40-2ACE-49EF-B632-5224135D540F}" destId="{880747B4-996C-4E57-9843-ABD6FCB0B540}" srcOrd="3" destOrd="0" presId="urn:microsoft.com/office/officeart/2018/5/layout/CenteredIconLabelDescriptionList"/>
    <dgm:cxn modelId="{CB03D22F-2442-420B-A293-A1ED8D2B6CAD}" type="presParOf" srcId="{29C78F40-2ACE-49EF-B632-5224135D540F}" destId="{7D358422-3B46-48B9-BF97-46ED84342B0E}" srcOrd="4" destOrd="0" presId="urn:microsoft.com/office/officeart/2018/5/layout/CenteredIconLabelDescription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B90939-49C7-465C-B97C-446A3B6C0A17}" type="doc">
      <dgm:prSet loTypeId="urn:microsoft.com/office/officeart/2005/8/layout/default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15606914-9660-499F-8B8A-738907283C3A}">
      <dgm:prSet custT="1"/>
      <dgm:spPr/>
      <dgm:t>
        <a:bodyPr/>
        <a:lstStyle/>
        <a:p>
          <a:r>
            <a:rPr lang="en-US" sz="3200" dirty="0"/>
            <a:t>Projected Deficits:</a:t>
          </a:r>
        </a:p>
      </dgm:t>
    </dgm:pt>
    <dgm:pt modelId="{49C61673-C333-4362-AAF0-84DAB8707E69}" type="parTrans" cxnId="{16D10AB4-702E-44A6-ADD7-EA233E3EF4B0}">
      <dgm:prSet/>
      <dgm:spPr/>
      <dgm:t>
        <a:bodyPr/>
        <a:lstStyle/>
        <a:p>
          <a:endParaRPr lang="en-US"/>
        </a:p>
      </dgm:t>
    </dgm:pt>
    <dgm:pt modelId="{03BE14A0-5528-4514-B840-2691946EF61A}" type="sibTrans" cxnId="{16D10AB4-702E-44A6-ADD7-EA233E3EF4B0}">
      <dgm:prSet/>
      <dgm:spPr/>
      <dgm:t>
        <a:bodyPr/>
        <a:lstStyle/>
        <a:p>
          <a:endParaRPr lang="en-US"/>
        </a:p>
      </dgm:t>
    </dgm:pt>
    <dgm:pt modelId="{A2D6683D-986F-4AB1-A190-676CA8A75FBE}">
      <dgm:prSet/>
      <dgm:spPr/>
      <dgm:t>
        <a:bodyPr/>
        <a:lstStyle/>
        <a:p>
          <a:r>
            <a:rPr lang="en-US" sz="1900" b="0" dirty="0"/>
            <a:t>FY24 ‐ $</a:t>
          </a:r>
          <a:r>
            <a:rPr lang="en-US" sz="1900" b="0" dirty="0">
              <a:latin typeface="Calibri Light" panose="020F0302020204030204"/>
            </a:rPr>
            <a:t>1,133,221</a:t>
          </a:r>
          <a:r>
            <a:rPr lang="en-US" sz="1900" b="0" dirty="0"/>
            <a:t> </a:t>
          </a:r>
          <a:r>
            <a:rPr lang="en-US" sz="1900" b="0" dirty="0">
              <a:latin typeface="Calibri Light" panose="020F0302020204030204"/>
            </a:rPr>
            <a:t>(6.8%)</a:t>
          </a:r>
          <a:endParaRPr lang="en-US" sz="1900" b="0" dirty="0"/>
        </a:p>
      </dgm:t>
    </dgm:pt>
    <dgm:pt modelId="{4ECBB094-A08C-45E0-81C1-2F396F588EF5}" type="parTrans" cxnId="{52116F3F-28A3-4266-A5A4-5AB0688BB4B2}">
      <dgm:prSet/>
      <dgm:spPr/>
      <dgm:t>
        <a:bodyPr/>
        <a:lstStyle/>
        <a:p>
          <a:endParaRPr lang="en-US"/>
        </a:p>
      </dgm:t>
    </dgm:pt>
    <dgm:pt modelId="{D8F3FDBC-1E35-4177-9894-9ADE395664A9}" type="sibTrans" cxnId="{52116F3F-28A3-4266-A5A4-5AB0688BB4B2}">
      <dgm:prSet/>
      <dgm:spPr/>
      <dgm:t>
        <a:bodyPr/>
        <a:lstStyle/>
        <a:p>
          <a:endParaRPr lang="en-US"/>
        </a:p>
      </dgm:t>
    </dgm:pt>
    <dgm:pt modelId="{A66492C2-CA9B-4449-88E5-38E1886A1A83}">
      <dgm:prSet/>
      <dgm:spPr/>
      <dgm:t>
        <a:bodyPr/>
        <a:lstStyle/>
        <a:p>
          <a:r>
            <a:rPr lang="en-US" sz="1900" b="0" dirty="0"/>
            <a:t>FY25 ‐ $</a:t>
          </a:r>
          <a:r>
            <a:rPr lang="en-US" sz="1900" b="0" dirty="0">
              <a:latin typeface="Calibri Light" panose="020F0302020204030204"/>
            </a:rPr>
            <a:t>1,548,339</a:t>
          </a:r>
          <a:r>
            <a:rPr lang="en-US" sz="1900" b="0" dirty="0"/>
            <a:t> </a:t>
          </a:r>
          <a:r>
            <a:rPr lang="en-US" sz="1900" b="0" dirty="0">
              <a:latin typeface="Calibri Light" panose="020F0302020204030204"/>
            </a:rPr>
            <a:t>(9.4%)</a:t>
          </a:r>
          <a:endParaRPr lang="en-US" sz="1900" b="0" dirty="0"/>
        </a:p>
      </dgm:t>
    </dgm:pt>
    <dgm:pt modelId="{938F5DBD-0778-46CB-B684-4C9C50F64FBF}" type="parTrans" cxnId="{2CE7BEBF-ADE1-4D88-A794-4C0EFF264A40}">
      <dgm:prSet/>
      <dgm:spPr/>
      <dgm:t>
        <a:bodyPr/>
        <a:lstStyle/>
        <a:p>
          <a:endParaRPr lang="en-US"/>
        </a:p>
      </dgm:t>
    </dgm:pt>
    <dgm:pt modelId="{9E42D2D5-4542-4965-99E4-66B2AF15F601}" type="sibTrans" cxnId="{2CE7BEBF-ADE1-4D88-A794-4C0EFF264A40}">
      <dgm:prSet/>
      <dgm:spPr/>
      <dgm:t>
        <a:bodyPr/>
        <a:lstStyle/>
        <a:p>
          <a:endParaRPr lang="en-US"/>
        </a:p>
      </dgm:t>
    </dgm:pt>
    <dgm:pt modelId="{0E9213C6-457E-406C-B043-848473AB43AE}">
      <dgm:prSet/>
      <dgm:spPr/>
      <dgm:t>
        <a:bodyPr/>
        <a:lstStyle/>
        <a:p>
          <a:r>
            <a:rPr lang="en-US" sz="1900" b="0" dirty="0"/>
            <a:t>FY26 ‐ $</a:t>
          </a:r>
          <a:r>
            <a:rPr lang="en-US" sz="1900" b="0" dirty="0">
              <a:latin typeface="Calibri Light" panose="020F0302020204030204"/>
            </a:rPr>
            <a:t>1,745,767</a:t>
          </a:r>
          <a:r>
            <a:rPr lang="en-US" sz="1900" b="0" dirty="0"/>
            <a:t> </a:t>
          </a:r>
          <a:r>
            <a:rPr lang="en-US" sz="1900" b="0" dirty="0">
              <a:latin typeface="Calibri Light" panose="020F0302020204030204"/>
            </a:rPr>
            <a:t>(10.2%)</a:t>
          </a:r>
          <a:endParaRPr lang="en-US" sz="1900" b="0" dirty="0"/>
        </a:p>
      </dgm:t>
    </dgm:pt>
    <dgm:pt modelId="{39847CE7-0F7D-4B62-9AC9-D1F7BA406239}" type="parTrans" cxnId="{4789CB0E-D22D-43D6-80FF-D82A0EE45FE5}">
      <dgm:prSet/>
      <dgm:spPr/>
      <dgm:t>
        <a:bodyPr/>
        <a:lstStyle/>
        <a:p>
          <a:endParaRPr lang="en-US"/>
        </a:p>
      </dgm:t>
    </dgm:pt>
    <dgm:pt modelId="{8AC80E49-881D-4328-907D-996A564348D9}" type="sibTrans" cxnId="{4789CB0E-D22D-43D6-80FF-D82A0EE45FE5}">
      <dgm:prSet/>
      <dgm:spPr/>
      <dgm:t>
        <a:bodyPr/>
        <a:lstStyle/>
        <a:p>
          <a:endParaRPr lang="en-US"/>
        </a:p>
      </dgm:t>
    </dgm:pt>
    <dgm:pt modelId="{14388CD4-E316-459E-94F6-CA4B1D55F25D}">
      <dgm:prSet custT="1"/>
      <dgm:spPr/>
      <dgm:t>
        <a:bodyPr/>
        <a:lstStyle/>
        <a:p>
          <a:r>
            <a:rPr lang="en-US" sz="4400" dirty="0"/>
            <a:t>Sales Tax</a:t>
          </a:r>
        </a:p>
      </dgm:t>
    </dgm:pt>
    <dgm:pt modelId="{8019E824-5F5D-41AE-99F5-8EFF577208BF}" type="parTrans" cxnId="{C829E463-CFDB-4512-9ADD-49265B8F7871}">
      <dgm:prSet/>
      <dgm:spPr/>
      <dgm:t>
        <a:bodyPr/>
        <a:lstStyle/>
        <a:p>
          <a:endParaRPr lang="en-US"/>
        </a:p>
      </dgm:t>
    </dgm:pt>
    <dgm:pt modelId="{F96CCEAD-F1A6-4F8F-B254-818BBE68C687}" type="sibTrans" cxnId="{C829E463-CFDB-4512-9ADD-49265B8F7871}">
      <dgm:prSet/>
      <dgm:spPr/>
      <dgm:t>
        <a:bodyPr/>
        <a:lstStyle/>
        <a:p>
          <a:endParaRPr lang="en-US"/>
        </a:p>
      </dgm:t>
    </dgm:pt>
    <dgm:pt modelId="{BDE867F1-CA4C-4D1F-9D36-805E3F238566}">
      <dgm:prSet custT="1"/>
      <dgm:spPr/>
      <dgm:t>
        <a:bodyPr/>
        <a:lstStyle/>
        <a:p>
          <a:r>
            <a:rPr lang="en-US" sz="4400" b="1" dirty="0"/>
            <a:t>Growth</a:t>
          </a:r>
        </a:p>
      </dgm:t>
    </dgm:pt>
    <dgm:pt modelId="{31238701-0741-4225-A533-6277390BF83B}" type="parTrans" cxnId="{A0B5BAF2-B2FC-4901-A546-186701A43E56}">
      <dgm:prSet/>
      <dgm:spPr/>
      <dgm:t>
        <a:bodyPr/>
        <a:lstStyle/>
        <a:p>
          <a:endParaRPr lang="en-US"/>
        </a:p>
      </dgm:t>
    </dgm:pt>
    <dgm:pt modelId="{FF1F4322-D64A-4F24-BF92-BF2D6DCCC1A9}" type="sibTrans" cxnId="{A0B5BAF2-B2FC-4901-A546-186701A43E56}">
      <dgm:prSet/>
      <dgm:spPr/>
      <dgm:t>
        <a:bodyPr/>
        <a:lstStyle/>
        <a:p>
          <a:endParaRPr lang="en-US"/>
        </a:p>
      </dgm:t>
    </dgm:pt>
    <dgm:pt modelId="{64BAD1D4-3694-432D-9BA5-AC28492F12AA}">
      <dgm:prSet/>
      <dgm:spPr/>
      <dgm:t>
        <a:bodyPr/>
        <a:lstStyle/>
        <a:p>
          <a:r>
            <a:rPr lang="en-US" b="1" dirty="0"/>
            <a:t>Staffing, capital, maintenance, programs +</a:t>
          </a:r>
        </a:p>
      </dgm:t>
    </dgm:pt>
    <dgm:pt modelId="{E68E99EA-713C-4DE3-B201-F5DC55B032D5}" type="parTrans" cxnId="{6B15DBD6-E37A-4B91-9785-8615DD72EE14}">
      <dgm:prSet/>
      <dgm:spPr/>
      <dgm:t>
        <a:bodyPr/>
        <a:lstStyle/>
        <a:p>
          <a:endParaRPr lang="en-US"/>
        </a:p>
      </dgm:t>
    </dgm:pt>
    <dgm:pt modelId="{582F2171-9BCA-4F60-8B75-AB7809C631B1}" type="sibTrans" cxnId="{6B15DBD6-E37A-4B91-9785-8615DD72EE14}">
      <dgm:prSet/>
      <dgm:spPr/>
      <dgm:t>
        <a:bodyPr/>
        <a:lstStyle/>
        <a:p>
          <a:endParaRPr lang="en-US"/>
        </a:p>
      </dgm:t>
    </dgm:pt>
    <dgm:pt modelId="{B231A85C-B9F2-4604-AFDC-36B189DD1478}">
      <dgm:prSet/>
      <dgm:spPr/>
      <dgm:t>
        <a:bodyPr/>
        <a:lstStyle/>
        <a:p>
          <a:r>
            <a:rPr lang="en-US" b="1" dirty="0"/>
            <a:t>How to pay for implementing Comp. Sus. Plan </a:t>
          </a:r>
        </a:p>
      </dgm:t>
    </dgm:pt>
    <dgm:pt modelId="{AC7440CD-17AF-4238-852A-766AD5EC3A60}" type="parTrans" cxnId="{8ADEE149-3A8A-404D-87A2-3406BE6A6673}">
      <dgm:prSet/>
      <dgm:spPr/>
      <dgm:t>
        <a:bodyPr/>
        <a:lstStyle/>
        <a:p>
          <a:endParaRPr lang="en-US"/>
        </a:p>
      </dgm:t>
    </dgm:pt>
    <dgm:pt modelId="{0A048883-A3B5-4CE0-9956-42FE5B35CB8C}" type="sibTrans" cxnId="{8ADEE149-3A8A-404D-87A2-3406BE6A6673}">
      <dgm:prSet/>
      <dgm:spPr/>
      <dgm:t>
        <a:bodyPr/>
        <a:lstStyle/>
        <a:p>
          <a:endParaRPr lang="en-US"/>
        </a:p>
      </dgm:t>
    </dgm:pt>
    <dgm:pt modelId="{C75C1A3B-EC15-4878-BB4D-91C398EE91B6}">
      <dgm:prSet custT="1"/>
      <dgm:spPr/>
      <dgm:t>
        <a:bodyPr/>
        <a:lstStyle/>
        <a:p>
          <a:r>
            <a:rPr lang="en-US" sz="3200" b="1" dirty="0"/>
            <a:t>Affordable Housing:</a:t>
          </a:r>
        </a:p>
        <a:p>
          <a:r>
            <a:rPr lang="en-US" sz="3200" b="1" dirty="0"/>
            <a:t>How to pay for the</a:t>
          </a:r>
        </a:p>
        <a:p>
          <a:pPr rtl="0"/>
          <a:r>
            <a:rPr lang="en-US" sz="3200" b="1" dirty="0"/>
            <a:t>2-cent ramp-up?</a:t>
          </a:r>
          <a:r>
            <a:rPr lang="en-US" sz="3200" b="1" dirty="0">
              <a:latin typeface="Calibri Light" panose="020F0302020204030204"/>
            </a:rPr>
            <a:t> </a:t>
          </a:r>
          <a:endParaRPr lang="en-US" sz="3200" b="1" dirty="0"/>
        </a:p>
      </dgm:t>
    </dgm:pt>
    <dgm:pt modelId="{9C013237-CEE0-4933-A0AF-AF8DC72B6245}" type="parTrans" cxnId="{FA854157-281A-4D76-9BD8-EA97CB9E9EC3}">
      <dgm:prSet/>
      <dgm:spPr/>
      <dgm:t>
        <a:bodyPr/>
        <a:lstStyle/>
        <a:p>
          <a:endParaRPr lang="en-US"/>
        </a:p>
      </dgm:t>
    </dgm:pt>
    <dgm:pt modelId="{79FA65DB-0647-425B-927D-2466AB69BF63}" type="sibTrans" cxnId="{FA854157-281A-4D76-9BD8-EA97CB9E9EC3}">
      <dgm:prSet/>
      <dgm:spPr/>
      <dgm:t>
        <a:bodyPr/>
        <a:lstStyle/>
        <a:p>
          <a:endParaRPr lang="en-US"/>
        </a:p>
      </dgm:t>
    </dgm:pt>
    <dgm:pt modelId="{166442B9-3D7B-480E-887F-8D6C205B473C}" type="pres">
      <dgm:prSet presAssocID="{B1B90939-49C7-465C-B97C-446A3B6C0A17}" presName="diagram" presStyleCnt="0">
        <dgm:presLayoutVars>
          <dgm:dir/>
          <dgm:resizeHandles val="exact"/>
        </dgm:presLayoutVars>
      </dgm:prSet>
      <dgm:spPr/>
    </dgm:pt>
    <dgm:pt modelId="{3A315180-ECF8-4DB7-ACA6-25005920425D}" type="pres">
      <dgm:prSet presAssocID="{15606914-9660-499F-8B8A-738907283C3A}" presName="node" presStyleLbl="node1" presStyleIdx="0" presStyleCnt="6">
        <dgm:presLayoutVars>
          <dgm:bulletEnabled val="1"/>
        </dgm:presLayoutVars>
      </dgm:prSet>
      <dgm:spPr/>
    </dgm:pt>
    <dgm:pt modelId="{35A3DFE8-36A1-48EE-97D3-414510F01605}" type="pres">
      <dgm:prSet presAssocID="{03BE14A0-5528-4514-B840-2691946EF61A}" presName="sibTrans" presStyleCnt="0"/>
      <dgm:spPr/>
    </dgm:pt>
    <dgm:pt modelId="{F17D743E-3270-4713-9D95-2874A5CFD2BE}" type="pres">
      <dgm:prSet presAssocID="{14388CD4-E316-459E-94F6-CA4B1D55F25D}" presName="node" presStyleLbl="node1" presStyleIdx="1" presStyleCnt="6">
        <dgm:presLayoutVars>
          <dgm:bulletEnabled val="1"/>
        </dgm:presLayoutVars>
      </dgm:prSet>
      <dgm:spPr/>
    </dgm:pt>
    <dgm:pt modelId="{2A156F75-9CD6-4B3F-A328-8D6985880C05}" type="pres">
      <dgm:prSet presAssocID="{F96CCEAD-F1A6-4F8F-B254-818BBE68C687}" presName="sibTrans" presStyleCnt="0"/>
      <dgm:spPr/>
    </dgm:pt>
    <dgm:pt modelId="{C211ED36-9C5B-4401-B66C-FA19A9B78B44}" type="pres">
      <dgm:prSet presAssocID="{BDE867F1-CA4C-4D1F-9D36-805E3F238566}" presName="node" presStyleLbl="node1" presStyleIdx="2" presStyleCnt="6">
        <dgm:presLayoutVars>
          <dgm:bulletEnabled val="1"/>
        </dgm:presLayoutVars>
      </dgm:prSet>
      <dgm:spPr/>
    </dgm:pt>
    <dgm:pt modelId="{BA52C078-571E-441E-B6E9-14D6CBE0A2C5}" type="pres">
      <dgm:prSet presAssocID="{FF1F4322-D64A-4F24-BF92-BF2D6DCCC1A9}" presName="sibTrans" presStyleCnt="0"/>
      <dgm:spPr/>
    </dgm:pt>
    <dgm:pt modelId="{A5869975-A6BE-49C1-ADDB-DDE31BF81DB2}" type="pres">
      <dgm:prSet presAssocID="{64BAD1D4-3694-432D-9BA5-AC28492F12AA}" presName="node" presStyleLbl="node1" presStyleIdx="3" presStyleCnt="6">
        <dgm:presLayoutVars>
          <dgm:bulletEnabled val="1"/>
        </dgm:presLayoutVars>
      </dgm:prSet>
      <dgm:spPr/>
    </dgm:pt>
    <dgm:pt modelId="{8E46FDF3-5A19-4599-864E-6FCDF3D13FB3}" type="pres">
      <dgm:prSet presAssocID="{582F2171-9BCA-4F60-8B75-AB7809C631B1}" presName="sibTrans" presStyleCnt="0"/>
      <dgm:spPr/>
    </dgm:pt>
    <dgm:pt modelId="{DDBCF82D-C298-4F88-9B74-0BE974C7E541}" type="pres">
      <dgm:prSet presAssocID="{B231A85C-B9F2-4604-AFDC-36B189DD1478}" presName="node" presStyleLbl="node1" presStyleIdx="4" presStyleCnt="6">
        <dgm:presLayoutVars>
          <dgm:bulletEnabled val="1"/>
        </dgm:presLayoutVars>
      </dgm:prSet>
      <dgm:spPr/>
    </dgm:pt>
    <dgm:pt modelId="{C2ACC5AC-23A8-4734-AC15-AC8FE959B697}" type="pres">
      <dgm:prSet presAssocID="{0A048883-A3B5-4CE0-9956-42FE5B35CB8C}" presName="sibTrans" presStyleCnt="0"/>
      <dgm:spPr/>
    </dgm:pt>
    <dgm:pt modelId="{164014BE-50F3-44FA-AF95-74FCFE4A774E}" type="pres">
      <dgm:prSet presAssocID="{C75C1A3B-EC15-4878-BB4D-91C398EE91B6}" presName="node" presStyleLbl="node1" presStyleIdx="5" presStyleCnt="6" custScaleX="104383">
        <dgm:presLayoutVars>
          <dgm:bulletEnabled val="1"/>
        </dgm:presLayoutVars>
      </dgm:prSet>
      <dgm:spPr/>
    </dgm:pt>
  </dgm:ptLst>
  <dgm:cxnLst>
    <dgm:cxn modelId="{AC2DA800-F9B5-45AE-B79D-304A97A5BB40}" type="presOf" srcId="{15606914-9660-499F-8B8A-738907283C3A}" destId="{3A315180-ECF8-4DB7-ACA6-25005920425D}" srcOrd="0" destOrd="0" presId="urn:microsoft.com/office/officeart/2005/8/layout/default"/>
    <dgm:cxn modelId="{4789CB0E-D22D-43D6-80FF-D82A0EE45FE5}" srcId="{15606914-9660-499F-8B8A-738907283C3A}" destId="{0E9213C6-457E-406C-B043-848473AB43AE}" srcOrd="2" destOrd="0" parTransId="{39847CE7-0F7D-4B62-9AC9-D1F7BA406239}" sibTransId="{8AC80E49-881D-4328-907D-996A564348D9}"/>
    <dgm:cxn modelId="{B8AB8623-3C35-4AA3-B089-449729C248A5}" type="presOf" srcId="{A66492C2-CA9B-4449-88E5-38E1886A1A83}" destId="{3A315180-ECF8-4DB7-ACA6-25005920425D}" srcOrd="0" destOrd="2" presId="urn:microsoft.com/office/officeart/2005/8/layout/default"/>
    <dgm:cxn modelId="{52116F3F-28A3-4266-A5A4-5AB0688BB4B2}" srcId="{15606914-9660-499F-8B8A-738907283C3A}" destId="{A2D6683D-986F-4AB1-A190-676CA8A75FBE}" srcOrd="0" destOrd="0" parTransId="{4ECBB094-A08C-45E0-81C1-2F396F588EF5}" sibTransId="{D8F3FDBC-1E35-4177-9894-9ADE395664A9}"/>
    <dgm:cxn modelId="{E407F340-BACC-4484-9FD7-A564DB2D7C55}" type="presOf" srcId="{B231A85C-B9F2-4604-AFDC-36B189DD1478}" destId="{DDBCF82D-C298-4F88-9B74-0BE974C7E541}" srcOrd="0" destOrd="0" presId="urn:microsoft.com/office/officeart/2005/8/layout/default"/>
    <dgm:cxn modelId="{D8B32642-510F-42BF-BAC7-013BA31F17D6}" type="presOf" srcId="{B1B90939-49C7-465C-B97C-446A3B6C0A17}" destId="{166442B9-3D7B-480E-887F-8D6C205B473C}" srcOrd="0" destOrd="0" presId="urn:microsoft.com/office/officeart/2005/8/layout/default"/>
    <dgm:cxn modelId="{C829E463-CFDB-4512-9ADD-49265B8F7871}" srcId="{B1B90939-49C7-465C-B97C-446A3B6C0A17}" destId="{14388CD4-E316-459E-94F6-CA4B1D55F25D}" srcOrd="1" destOrd="0" parTransId="{8019E824-5F5D-41AE-99F5-8EFF577208BF}" sibTransId="{F96CCEAD-F1A6-4F8F-B254-818BBE68C687}"/>
    <dgm:cxn modelId="{8ADEE149-3A8A-404D-87A2-3406BE6A6673}" srcId="{B1B90939-49C7-465C-B97C-446A3B6C0A17}" destId="{B231A85C-B9F2-4604-AFDC-36B189DD1478}" srcOrd="4" destOrd="0" parTransId="{AC7440CD-17AF-4238-852A-766AD5EC3A60}" sibTransId="{0A048883-A3B5-4CE0-9956-42FE5B35CB8C}"/>
    <dgm:cxn modelId="{FA854157-281A-4D76-9BD8-EA97CB9E9EC3}" srcId="{B1B90939-49C7-465C-B97C-446A3B6C0A17}" destId="{C75C1A3B-EC15-4878-BB4D-91C398EE91B6}" srcOrd="5" destOrd="0" parTransId="{9C013237-CEE0-4933-A0AF-AF8DC72B6245}" sibTransId="{79FA65DB-0647-425B-927D-2466AB69BF63}"/>
    <dgm:cxn modelId="{37E14157-4ED4-4A17-95CF-F9967B7DD263}" type="presOf" srcId="{A2D6683D-986F-4AB1-A190-676CA8A75FBE}" destId="{3A315180-ECF8-4DB7-ACA6-25005920425D}" srcOrd="0" destOrd="1" presId="urn:microsoft.com/office/officeart/2005/8/layout/default"/>
    <dgm:cxn modelId="{4FFA0A93-3790-4401-8AC3-F84072BF4306}" type="presOf" srcId="{64BAD1D4-3694-432D-9BA5-AC28492F12AA}" destId="{A5869975-A6BE-49C1-ADDB-DDE31BF81DB2}" srcOrd="0" destOrd="0" presId="urn:microsoft.com/office/officeart/2005/8/layout/default"/>
    <dgm:cxn modelId="{06E82C95-2CAA-4625-B3F7-E129B1251490}" type="presOf" srcId="{14388CD4-E316-459E-94F6-CA4B1D55F25D}" destId="{F17D743E-3270-4713-9D95-2874A5CFD2BE}" srcOrd="0" destOrd="0" presId="urn:microsoft.com/office/officeart/2005/8/layout/default"/>
    <dgm:cxn modelId="{609573AB-766E-44D3-B2F0-1F7549AC53A4}" type="presOf" srcId="{C75C1A3B-EC15-4878-BB4D-91C398EE91B6}" destId="{164014BE-50F3-44FA-AF95-74FCFE4A774E}" srcOrd="0" destOrd="0" presId="urn:microsoft.com/office/officeart/2005/8/layout/default"/>
    <dgm:cxn modelId="{84F6F1B1-F8D5-4C85-A102-99A0372C781A}" type="presOf" srcId="{0E9213C6-457E-406C-B043-848473AB43AE}" destId="{3A315180-ECF8-4DB7-ACA6-25005920425D}" srcOrd="0" destOrd="3" presId="urn:microsoft.com/office/officeart/2005/8/layout/default"/>
    <dgm:cxn modelId="{16D10AB4-702E-44A6-ADD7-EA233E3EF4B0}" srcId="{B1B90939-49C7-465C-B97C-446A3B6C0A17}" destId="{15606914-9660-499F-8B8A-738907283C3A}" srcOrd="0" destOrd="0" parTransId="{49C61673-C333-4362-AAF0-84DAB8707E69}" sibTransId="{03BE14A0-5528-4514-B840-2691946EF61A}"/>
    <dgm:cxn modelId="{2CE7BEBF-ADE1-4D88-A794-4C0EFF264A40}" srcId="{15606914-9660-499F-8B8A-738907283C3A}" destId="{A66492C2-CA9B-4449-88E5-38E1886A1A83}" srcOrd="1" destOrd="0" parTransId="{938F5DBD-0778-46CB-B684-4C9C50F64FBF}" sibTransId="{9E42D2D5-4542-4965-99E4-66B2AF15F601}"/>
    <dgm:cxn modelId="{6B15DBD6-E37A-4B91-9785-8615DD72EE14}" srcId="{B1B90939-49C7-465C-B97C-446A3B6C0A17}" destId="{64BAD1D4-3694-432D-9BA5-AC28492F12AA}" srcOrd="3" destOrd="0" parTransId="{E68E99EA-713C-4DE3-B201-F5DC55B032D5}" sibTransId="{582F2171-9BCA-4F60-8B75-AB7809C631B1}"/>
    <dgm:cxn modelId="{A0B5BAF2-B2FC-4901-A546-186701A43E56}" srcId="{B1B90939-49C7-465C-B97C-446A3B6C0A17}" destId="{BDE867F1-CA4C-4D1F-9D36-805E3F238566}" srcOrd="2" destOrd="0" parTransId="{31238701-0741-4225-A533-6277390BF83B}" sibTransId="{FF1F4322-D64A-4F24-BF92-BF2D6DCCC1A9}"/>
    <dgm:cxn modelId="{1E4B3EFC-318C-4AEA-9E1F-EBDADC98A2E8}" type="presOf" srcId="{BDE867F1-CA4C-4D1F-9D36-805E3F238566}" destId="{C211ED36-9C5B-4401-B66C-FA19A9B78B44}" srcOrd="0" destOrd="0" presId="urn:microsoft.com/office/officeart/2005/8/layout/default"/>
    <dgm:cxn modelId="{55867209-DF33-4C4D-936F-6AE8F8A562D5}" type="presParOf" srcId="{166442B9-3D7B-480E-887F-8D6C205B473C}" destId="{3A315180-ECF8-4DB7-ACA6-25005920425D}" srcOrd="0" destOrd="0" presId="urn:microsoft.com/office/officeart/2005/8/layout/default"/>
    <dgm:cxn modelId="{8E676BD2-FC20-40B0-BBCC-83B874E8311F}" type="presParOf" srcId="{166442B9-3D7B-480E-887F-8D6C205B473C}" destId="{35A3DFE8-36A1-48EE-97D3-414510F01605}" srcOrd="1" destOrd="0" presId="urn:microsoft.com/office/officeart/2005/8/layout/default"/>
    <dgm:cxn modelId="{09DEA814-EA3D-4378-86B0-CCEAA70DDFEF}" type="presParOf" srcId="{166442B9-3D7B-480E-887F-8D6C205B473C}" destId="{F17D743E-3270-4713-9D95-2874A5CFD2BE}" srcOrd="2" destOrd="0" presId="urn:microsoft.com/office/officeart/2005/8/layout/default"/>
    <dgm:cxn modelId="{206C0889-06D5-4038-827D-FFFEB5BEBF2F}" type="presParOf" srcId="{166442B9-3D7B-480E-887F-8D6C205B473C}" destId="{2A156F75-9CD6-4B3F-A328-8D6985880C05}" srcOrd="3" destOrd="0" presId="urn:microsoft.com/office/officeart/2005/8/layout/default"/>
    <dgm:cxn modelId="{451CAD0A-09C3-421E-BFF3-C4D2604AAF20}" type="presParOf" srcId="{166442B9-3D7B-480E-887F-8D6C205B473C}" destId="{C211ED36-9C5B-4401-B66C-FA19A9B78B44}" srcOrd="4" destOrd="0" presId="urn:microsoft.com/office/officeart/2005/8/layout/default"/>
    <dgm:cxn modelId="{D0CB3E05-A812-4345-97B8-05254C3BB0B1}" type="presParOf" srcId="{166442B9-3D7B-480E-887F-8D6C205B473C}" destId="{BA52C078-571E-441E-B6E9-14D6CBE0A2C5}" srcOrd="5" destOrd="0" presId="urn:microsoft.com/office/officeart/2005/8/layout/default"/>
    <dgm:cxn modelId="{EB9DBA3A-27FC-48A0-B974-64ABF08956CC}" type="presParOf" srcId="{166442B9-3D7B-480E-887F-8D6C205B473C}" destId="{A5869975-A6BE-49C1-ADDB-DDE31BF81DB2}" srcOrd="6" destOrd="0" presId="urn:microsoft.com/office/officeart/2005/8/layout/default"/>
    <dgm:cxn modelId="{8D6D3619-0D22-4290-9CB1-19B4DB08593F}" type="presParOf" srcId="{166442B9-3D7B-480E-887F-8D6C205B473C}" destId="{8E46FDF3-5A19-4599-864E-6FCDF3D13FB3}" srcOrd="7" destOrd="0" presId="urn:microsoft.com/office/officeart/2005/8/layout/default"/>
    <dgm:cxn modelId="{BD557C73-ADDD-4E40-9378-9B82E21CA9D9}" type="presParOf" srcId="{166442B9-3D7B-480E-887F-8D6C205B473C}" destId="{DDBCF82D-C298-4F88-9B74-0BE974C7E541}" srcOrd="8" destOrd="0" presId="urn:microsoft.com/office/officeart/2005/8/layout/default"/>
    <dgm:cxn modelId="{CA4EFE95-9165-4609-A7D2-CAF1ADD65384}" type="presParOf" srcId="{166442B9-3D7B-480E-887F-8D6C205B473C}" destId="{C2ACC5AC-23A8-4734-AC15-AC8FE959B697}" srcOrd="9" destOrd="0" presId="urn:microsoft.com/office/officeart/2005/8/layout/default"/>
    <dgm:cxn modelId="{DF6675BC-F13B-4841-BC45-336A0AC80795}" type="presParOf" srcId="{166442B9-3D7B-480E-887F-8D6C205B473C}" destId="{164014BE-50F3-44FA-AF95-74FCFE4A774E}" srcOrd="10" destOrd="0" presId="urn:microsoft.com/office/officeart/2005/8/layout/default"/>
  </dgm:cxnLst>
  <dgm:bg/>
  <dgm:whole>
    <a:ln>
      <a:solidFill>
        <a:schemeClr val="tx2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6603F4-F871-432A-8B3A-1B4B0C062766}" type="doc">
      <dgm:prSet loTypeId="urn:microsoft.com/office/officeart/2005/8/layout/default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F518231-7DB5-46E8-9596-D33CEBB06D8F}">
      <dgm:prSet/>
      <dgm:spPr/>
      <dgm:t>
        <a:bodyPr/>
        <a:lstStyle/>
        <a:p>
          <a:r>
            <a:rPr lang="en-US" b="1" dirty="0"/>
            <a:t>Projected Deficits:</a:t>
          </a:r>
        </a:p>
      </dgm:t>
    </dgm:pt>
    <dgm:pt modelId="{8B859922-D10F-43E4-B8F8-1CFE875BEC92}" type="parTrans" cxnId="{11E2BDC9-71D6-4503-9C74-C354CD5AEC37}">
      <dgm:prSet/>
      <dgm:spPr/>
      <dgm:t>
        <a:bodyPr/>
        <a:lstStyle/>
        <a:p>
          <a:endParaRPr lang="en-US"/>
        </a:p>
      </dgm:t>
    </dgm:pt>
    <dgm:pt modelId="{935126BA-0767-4347-8E6B-694EFDD2515A}" type="sibTrans" cxnId="{11E2BDC9-71D6-4503-9C74-C354CD5AEC37}">
      <dgm:prSet/>
      <dgm:spPr/>
      <dgm:t>
        <a:bodyPr/>
        <a:lstStyle/>
        <a:p>
          <a:endParaRPr lang="en-US"/>
        </a:p>
      </dgm:t>
    </dgm:pt>
    <dgm:pt modelId="{88CE5FA5-CEA0-4E6F-8C43-8900C741FC70}">
      <dgm:prSet/>
      <dgm:spPr/>
      <dgm:t>
        <a:bodyPr/>
        <a:lstStyle/>
        <a:p>
          <a:pPr rtl="0"/>
          <a:r>
            <a:rPr lang="en-US" b="1" dirty="0"/>
            <a:t>FY24 ‐ $</a:t>
          </a:r>
          <a:r>
            <a:rPr lang="en-US" b="1" dirty="0">
              <a:latin typeface="Calibri Light" panose="020F0302020204030204"/>
            </a:rPr>
            <a:t>1,768,570   </a:t>
          </a:r>
          <a:r>
            <a:rPr lang="en-US" b="1" dirty="0"/>
            <a:t> (</a:t>
          </a:r>
          <a:r>
            <a:rPr lang="en-US" b="1" dirty="0">
              <a:latin typeface="Calibri Light" panose="020F0302020204030204"/>
            </a:rPr>
            <a:t>12.3%)</a:t>
          </a:r>
          <a:endParaRPr lang="en-US" b="1" dirty="0"/>
        </a:p>
      </dgm:t>
    </dgm:pt>
    <dgm:pt modelId="{C422DD80-4EB4-4E0F-87C3-49D638EDE20F}" type="parTrans" cxnId="{ACA70C6D-AB90-4448-8C6C-9F01D15B7B72}">
      <dgm:prSet/>
      <dgm:spPr/>
      <dgm:t>
        <a:bodyPr/>
        <a:lstStyle/>
        <a:p>
          <a:endParaRPr lang="en-US"/>
        </a:p>
      </dgm:t>
    </dgm:pt>
    <dgm:pt modelId="{9BDA2A1D-638B-47F4-B082-85CF9A2881C5}" type="sibTrans" cxnId="{ACA70C6D-AB90-4448-8C6C-9F01D15B7B72}">
      <dgm:prSet/>
      <dgm:spPr/>
      <dgm:t>
        <a:bodyPr/>
        <a:lstStyle/>
        <a:p>
          <a:endParaRPr lang="en-US"/>
        </a:p>
      </dgm:t>
    </dgm:pt>
    <dgm:pt modelId="{BC4F0A38-D5A6-42EC-B762-D99C2FB9EB94}">
      <dgm:prSet/>
      <dgm:spPr/>
      <dgm:t>
        <a:bodyPr/>
        <a:lstStyle/>
        <a:p>
          <a:pPr rtl="0"/>
          <a:r>
            <a:rPr lang="en-US" b="1" dirty="0"/>
            <a:t>FY25 ‐ $</a:t>
          </a:r>
          <a:r>
            <a:rPr lang="en-US" b="1" dirty="0">
              <a:latin typeface="Calibri Light" panose="020F0302020204030204"/>
            </a:rPr>
            <a:t>1,849,615   </a:t>
          </a:r>
          <a:r>
            <a:rPr lang="en-US" b="1" dirty="0"/>
            <a:t> (</a:t>
          </a:r>
          <a:r>
            <a:rPr lang="en-US" b="1" dirty="0">
              <a:latin typeface="Calibri Light" panose="020F0302020204030204"/>
            </a:rPr>
            <a:t>13.0%)</a:t>
          </a:r>
          <a:endParaRPr lang="en-US" b="1" dirty="0"/>
        </a:p>
      </dgm:t>
    </dgm:pt>
    <dgm:pt modelId="{A30ED83E-F03D-49D9-864A-260DCA3A2C66}" type="parTrans" cxnId="{331D3257-960E-4EF3-A651-D514E72D44FE}">
      <dgm:prSet/>
      <dgm:spPr/>
      <dgm:t>
        <a:bodyPr/>
        <a:lstStyle/>
        <a:p>
          <a:endParaRPr lang="en-US"/>
        </a:p>
      </dgm:t>
    </dgm:pt>
    <dgm:pt modelId="{E0487A37-6DFF-497B-9675-AE17B6600719}" type="sibTrans" cxnId="{331D3257-960E-4EF3-A651-D514E72D44FE}">
      <dgm:prSet/>
      <dgm:spPr/>
      <dgm:t>
        <a:bodyPr/>
        <a:lstStyle/>
        <a:p>
          <a:endParaRPr lang="en-US"/>
        </a:p>
      </dgm:t>
    </dgm:pt>
    <dgm:pt modelId="{3F9D27D6-A426-4685-9530-3FBCDB615D6A}">
      <dgm:prSet/>
      <dgm:spPr/>
      <dgm:t>
        <a:bodyPr/>
        <a:lstStyle/>
        <a:p>
          <a:pPr rtl="0"/>
          <a:r>
            <a:rPr lang="en-US" b="1" dirty="0"/>
            <a:t>FY26 ‐ $</a:t>
          </a:r>
          <a:r>
            <a:rPr lang="en-US" b="1" dirty="0">
              <a:latin typeface="Calibri Light" panose="020F0302020204030204"/>
            </a:rPr>
            <a:t>2,383,750   </a:t>
          </a:r>
          <a:r>
            <a:rPr lang="en-US" b="1" dirty="0"/>
            <a:t> (</a:t>
          </a:r>
          <a:r>
            <a:rPr lang="en-US" b="1" dirty="0">
              <a:latin typeface="Calibri Light" panose="020F0302020204030204"/>
            </a:rPr>
            <a:t>15.4%)</a:t>
          </a:r>
          <a:endParaRPr lang="en-US" b="1" dirty="0"/>
        </a:p>
      </dgm:t>
    </dgm:pt>
    <dgm:pt modelId="{C9422E4D-D71E-4ABA-A5C9-30675BA271D5}" type="parTrans" cxnId="{25E91862-B788-4193-9B5D-776B86FC13E6}">
      <dgm:prSet/>
      <dgm:spPr/>
      <dgm:t>
        <a:bodyPr/>
        <a:lstStyle/>
        <a:p>
          <a:endParaRPr lang="en-US"/>
        </a:p>
      </dgm:t>
    </dgm:pt>
    <dgm:pt modelId="{BDB8FB18-B969-4E42-8DD7-2BE7D3A6C04D}" type="sibTrans" cxnId="{25E91862-B788-4193-9B5D-776B86FC13E6}">
      <dgm:prSet/>
      <dgm:spPr/>
      <dgm:t>
        <a:bodyPr/>
        <a:lstStyle/>
        <a:p>
          <a:endParaRPr lang="en-US"/>
        </a:p>
      </dgm:t>
    </dgm:pt>
    <dgm:pt modelId="{FBEC53F0-2204-4274-8C93-22C6AF9AA827}">
      <dgm:prSet custT="1"/>
      <dgm:spPr/>
      <dgm:t>
        <a:bodyPr/>
        <a:lstStyle/>
        <a:p>
          <a:r>
            <a:rPr lang="en-US" sz="4800" b="1" dirty="0"/>
            <a:t>Rates</a:t>
          </a:r>
        </a:p>
      </dgm:t>
    </dgm:pt>
    <dgm:pt modelId="{77B0BAA2-9AC2-4991-B606-A0D2BC88D611}" type="parTrans" cxnId="{F1831238-82A0-4032-A27F-228C3CD5DDA0}">
      <dgm:prSet/>
      <dgm:spPr/>
      <dgm:t>
        <a:bodyPr/>
        <a:lstStyle/>
        <a:p>
          <a:endParaRPr lang="en-US"/>
        </a:p>
      </dgm:t>
    </dgm:pt>
    <dgm:pt modelId="{57DBF3FA-BBFD-4F8C-A7E1-033973CD328E}" type="sibTrans" cxnId="{F1831238-82A0-4032-A27F-228C3CD5DDA0}">
      <dgm:prSet/>
      <dgm:spPr/>
      <dgm:t>
        <a:bodyPr/>
        <a:lstStyle/>
        <a:p>
          <a:endParaRPr lang="en-US"/>
        </a:p>
      </dgm:t>
    </dgm:pt>
    <dgm:pt modelId="{999E6345-C00D-4764-91F7-E507213EEA24}">
      <dgm:prSet custT="1"/>
      <dgm:spPr/>
      <dgm:t>
        <a:bodyPr/>
        <a:lstStyle/>
        <a:p>
          <a:pPr algn="ctr"/>
          <a:endParaRPr lang="en-US" sz="2800" b="1" dirty="0"/>
        </a:p>
        <a:p>
          <a:pPr algn="ctr"/>
          <a:r>
            <a:rPr lang="en-US" sz="3200" b="1" dirty="0"/>
            <a:t>#1 — Pipes and </a:t>
          </a:r>
        </a:p>
        <a:p>
          <a:pPr algn="ctr"/>
          <a:r>
            <a:rPr lang="en-US" sz="3200" b="1" dirty="0"/>
            <a:t>Pump Stations</a:t>
          </a:r>
        </a:p>
        <a:p>
          <a:pPr algn="l"/>
          <a:r>
            <a:rPr lang="en-US" sz="2000" b="1" dirty="0"/>
            <a:t> </a:t>
          </a:r>
        </a:p>
      </dgm:t>
    </dgm:pt>
    <dgm:pt modelId="{6B846EC2-924D-49A3-8D0C-1A9CC37B7C3B}" type="parTrans" cxnId="{71FDE6DE-49BE-4120-9868-BAB2D6F6AECF}">
      <dgm:prSet/>
      <dgm:spPr/>
      <dgm:t>
        <a:bodyPr/>
        <a:lstStyle/>
        <a:p>
          <a:endParaRPr lang="en-US"/>
        </a:p>
      </dgm:t>
    </dgm:pt>
    <dgm:pt modelId="{564C84AB-4C26-4C57-B1DD-503E6D951848}" type="sibTrans" cxnId="{71FDE6DE-49BE-4120-9868-BAB2D6F6AECF}">
      <dgm:prSet/>
      <dgm:spPr/>
      <dgm:t>
        <a:bodyPr/>
        <a:lstStyle/>
        <a:p>
          <a:endParaRPr lang="en-US"/>
        </a:p>
      </dgm:t>
    </dgm:pt>
    <dgm:pt modelId="{49A4CBFE-0D00-4936-9AD4-19A56A65F7C2}">
      <dgm:prSet custT="1"/>
      <dgm:spPr/>
      <dgm:t>
        <a:bodyPr/>
        <a:lstStyle/>
        <a:p>
          <a:pPr rtl="0"/>
          <a:endParaRPr lang="en-US" sz="2400" b="1" dirty="0"/>
        </a:p>
        <a:p>
          <a:pPr rtl="0"/>
          <a:r>
            <a:rPr lang="en-US" sz="3200" b="1" dirty="0"/>
            <a:t>WWTP Capacity </a:t>
          </a:r>
        </a:p>
        <a:p>
          <a:pPr rtl="0"/>
          <a:endParaRPr lang="en-US" sz="2700" b="1" dirty="0"/>
        </a:p>
      </dgm:t>
    </dgm:pt>
    <dgm:pt modelId="{944AF1D0-09C3-4711-BA1D-21F5735FE980}" type="parTrans" cxnId="{D501CD1B-7E88-49EC-A559-135340D4ED8B}">
      <dgm:prSet/>
      <dgm:spPr/>
      <dgm:t>
        <a:bodyPr/>
        <a:lstStyle/>
        <a:p>
          <a:endParaRPr lang="en-US"/>
        </a:p>
      </dgm:t>
    </dgm:pt>
    <dgm:pt modelId="{72039ABA-59AC-40CF-8039-13A97120CEF3}" type="sibTrans" cxnId="{D501CD1B-7E88-49EC-A559-135340D4ED8B}">
      <dgm:prSet/>
      <dgm:spPr/>
      <dgm:t>
        <a:bodyPr/>
        <a:lstStyle/>
        <a:p>
          <a:endParaRPr lang="en-US"/>
        </a:p>
      </dgm:t>
    </dgm:pt>
    <dgm:pt modelId="{B3394DF6-295C-452B-8A31-A3179EB8B4FA}">
      <dgm:prSet custT="1"/>
      <dgm:spPr/>
      <dgm:t>
        <a:bodyPr/>
        <a:lstStyle/>
        <a:p>
          <a:pPr rtl="0"/>
          <a:r>
            <a:rPr lang="en-US" sz="2400" b="1" dirty="0"/>
            <a:t>System capacities and ability to serve areas.</a:t>
          </a:r>
        </a:p>
        <a:p>
          <a:pPr rtl="0"/>
          <a:r>
            <a:rPr lang="en-US" sz="2000" b="1" dirty="0">
              <a:latin typeface="Calibri Light" panose="020F0302020204030204"/>
            </a:rPr>
            <a:t>Shrink service area! </a:t>
          </a:r>
        </a:p>
        <a:p>
          <a:pPr rtl="0"/>
          <a:r>
            <a:rPr lang="en-US" sz="1800" b="1" dirty="0">
              <a:solidFill>
                <a:srgbClr val="FF0000"/>
              </a:solidFill>
              <a:latin typeface="Calibri Light" panose="020F0302020204030204"/>
            </a:rPr>
            <a:t>Can’t plan if the target is moving!</a:t>
          </a:r>
        </a:p>
      </dgm:t>
    </dgm:pt>
    <dgm:pt modelId="{A370F43A-410B-41EE-B547-26F7F125BE8E}" type="parTrans" cxnId="{D6947611-B4A8-4445-9761-EA3BEB0EA00F}">
      <dgm:prSet/>
      <dgm:spPr/>
      <dgm:t>
        <a:bodyPr/>
        <a:lstStyle/>
        <a:p>
          <a:endParaRPr lang="en-US"/>
        </a:p>
      </dgm:t>
    </dgm:pt>
    <dgm:pt modelId="{487D3D5E-E0F2-438B-9402-62CF2C1DD538}" type="sibTrans" cxnId="{D6947611-B4A8-4445-9761-EA3BEB0EA00F}">
      <dgm:prSet/>
      <dgm:spPr/>
      <dgm:t>
        <a:bodyPr/>
        <a:lstStyle/>
        <a:p>
          <a:endParaRPr lang="en-US"/>
        </a:p>
      </dgm:t>
    </dgm:pt>
    <dgm:pt modelId="{E4AF23F4-A226-41E8-BAB5-2592B24293D5}">
      <dgm:prSet custT="1"/>
      <dgm:spPr/>
      <dgm:t>
        <a:bodyPr/>
        <a:lstStyle/>
        <a:p>
          <a:r>
            <a:rPr lang="en-US" sz="3200" b="1" dirty="0"/>
            <a:t>Pressure from  development!</a:t>
          </a:r>
        </a:p>
      </dgm:t>
    </dgm:pt>
    <dgm:pt modelId="{217FC3C2-69DF-41DD-AC49-F6948C94F209}" type="parTrans" cxnId="{EEBD5F08-EA57-43D2-ACF0-B429FD341E6B}">
      <dgm:prSet/>
      <dgm:spPr/>
      <dgm:t>
        <a:bodyPr/>
        <a:lstStyle/>
        <a:p>
          <a:endParaRPr lang="en-US"/>
        </a:p>
      </dgm:t>
    </dgm:pt>
    <dgm:pt modelId="{669C443F-AA44-4801-8D8A-C215991BA5BB}" type="sibTrans" cxnId="{EEBD5F08-EA57-43D2-ACF0-B429FD341E6B}">
      <dgm:prSet/>
      <dgm:spPr/>
      <dgm:t>
        <a:bodyPr/>
        <a:lstStyle/>
        <a:p>
          <a:endParaRPr lang="en-US"/>
        </a:p>
      </dgm:t>
    </dgm:pt>
    <dgm:pt modelId="{DE54C216-BF84-4F3A-A717-031010E6D6AF}">
      <dgm:prSet custT="1"/>
      <dgm:spPr/>
      <dgm:t>
        <a:bodyPr/>
        <a:lstStyle/>
        <a:p>
          <a:r>
            <a:rPr lang="en-US" sz="3200" b="1" dirty="0"/>
            <a:t>What to delay?</a:t>
          </a:r>
        </a:p>
        <a:p>
          <a:r>
            <a:rPr lang="en-US" sz="2400" b="1" dirty="0"/>
            <a:t>Can’t do it all</a:t>
          </a:r>
        </a:p>
      </dgm:t>
    </dgm:pt>
    <dgm:pt modelId="{15001EE2-BAD5-433A-AD0B-EA5FB9C7C108}" type="parTrans" cxnId="{F159C534-E225-49FE-9B5D-2D6A87785382}">
      <dgm:prSet/>
      <dgm:spPr/>
      <dgm:t>
        <a:bodyPr/>
        <a:lstStyle/>
        <a:p>
          <a:endParaRPr lang="en-US"/>
        </a:p>
      </dgm:t>
    </dgm:pt>
    <dgm:pt modelId="{FDDFCFC6-4145-4DC8-9240-99C6A594FAE3}" type="sibTrans" cxnId="{F159C534-E225-49FE-9B5D-2D6A87785382}">
      <dgm:prSet/>
      <dgm:spPr/>
      <dgm:t>
        <a:bodyPr/>
        <a:lstStyle/>
        <a:p>
          <a:endParaRPr lang="en-US"/>
        </a:p>
      </dgm:t>
    </dgm:pt>
    <dgm:pt modelId="{D2671EFF-3D2D-4383-B9DE-4D5A6F1543A6}">
      <dgm:prSet/>
      <dgm:spPr/>
      <dgm:t>
        <a:bodyPr/>
        <a:lstStyle/>
        <a:p>
          <a:r>
            <a:rPr lang="en-US" b="1" dirty="0"/>
            <a:t>Double Whammy:</a:t>
          </a:r>
        </a:p>
        <a:p>
          <a:r>
            <a:rPr lang="en-US" b="1" dirty="0"/>
            <a:t>Construction costs + interest rate escalation</a:t>
          </a:r>
        </a:p>
      </dgm:t>
    </dgm:pt>
    <dgm:pt modelId="{E437DDD6-D6D8-4446-BB63-D193D882463B}" type="parTrans" cxnId="{5ED2DB13-1107-478E-B981-5294D7AE32D0}">
      <dgm:prSet/>
      <dgm:spPr/>
      <dgm:t>
        <a:bodyPr/>
        <a:lstStyle/>
        <a:p>
          <a:endParaRPr lang="en-US"/>
        </a:p>
      </dgm:t>
    </dgm:pt>
    <dgm:pt modelId="{671BF61B-92F3-445C-AA92-A276FCD8E045}" type="sibTrans" cxnId="{5ED2DB13-1107-478E-B981-5294D7AE32D0}">
      <dgm:prSet/>
      <dgm:spPr/>
      <dgm:t>
        <a:bodyPr/>
        <a:lstStyle/>
        <a:p>
          <a:endParaRPr lang="en-US"/>
        </a:p>
      </dgm:t>
    </dgm:pt>
    <dgm:pt modelId="{FBB3B27D-0A9A-4717-8668-B8AC82AE3233}">
      <dgm:prSet/>
      <dgm:spPr/>
      <dgm:t>
        <a:bodyPr/>
        <a:lstStyle/>
        <a:p>
          <a:r>
            <a:rPr lang="en-US" b="1" dirty="0"/>
            <a:t>Gap:  Funding sustainability and climate initiatives</a:t>
          </a:r>
        </a:p>
      </dgm:t>
    </dgm:pt>
    <dgm:pt modelId="{3E1EE2F2-2F23-432D-AFFD-5C57757D700C}" type="parTrans" cxnId="{B2B1E82B-E426-4752-BF03-B6F011983F15}">
      <dgm:prSet/>
      <dgm:spPr/>
      <dgm:t>
        <a:bodyPr/>
        <a:lstStyle/>
        <a:p>
          <a:endParaRPr lang="en-US"/>
        </a:p>
      </dgm:t>
    </dgm:pt>
    <dgm:pt modelId="{660C0D29-D0A1-4721-84B3-D16CEBA168CA}" type="sibTrans" cxnId="{B2B1E82B-E426-4752-BF03-B6F011983F15}">
      <dgm:prSet/>
      <dgm:spPr/>
      <dgm:t>
        <a:bodyPr/>
        <a:lstStyle/>
        <a:p>
          <a:endParaRPr lang="en-US"/>
        </a:p>
      </dgm:t>
    </dgm:pt>
    <dgm:pt modelId="{FCA28C58-97DC-4043-8448-1A78AC904D3E}" type="pres">
      <dgm:prSet presAssocID="{326603F4-F871-432A-8B3A-1B4B0C062766}" presName="diagram" presStyleCnt="0">
        <dgm:presLayoutVars>
          <dgm:dir/>
          <dgm:resizeHandles val="exact"/>
        </dgm:presLayoutVars>
      </dgm:prSet>
      <dgm:spPr/>
    </dgm:pt>
    <dgm:pt modelId="{44A02883-4503-4E3E-BAA1-C06879234A50}" type="pres">
      <dgm:prSet presAssocID="{FF518231-7DB5-46E8-9596-D33CEBB06D8F}" presName="node" presStyleLbl="node1" presStyleIdx="0" presStyleCnt="9" custScaleX="102474" custScaleY="88074" custLinFactNeighborX="1946" custLinFactNeighborY="2211">
        <dgm:presLayoutVars>
          <dgm:bulletEnabled val="1"/>
        </dgm:presLayoutVars>
      </dgm:prSet>
      <dgm:spPr/>
    </dgm:pt>
    <dgm:pt modelId="{EB8EFD34-3CC7-4B63-A9B1-91FC5BB68833}" type="pres">
      <dgm:prSet presAssocID="{935126BA-0767-4347-8E6B-694EFDD2515A}" presName="sibTrans" presStyleCnt="0"/>
      <dgm:spPr/>
    </dgm:pt>
    <dgm:pt modelId="{4D7DD26A-4F20-47BA-A391-3632B78E4D60}" type="pres">
      <dgm:prSet presAssocID="{FBEC53F0-2204-4274-8C93-22C6AF9AA827}" presName="node" presStyleLbl="node1" presStyleIdx="1" presStyleCnt="9" custScaleY="87413" custLinFactNeighborX="-1237" custLinFactNeighborY="2873">
        <dgm:presLayoutVars>
          <dgm:bulletEnabled val="1"/>
        </dgm:presLayoutVars>
      </dgm:prSet>
      <dgm:spPr/>
    </dgm:pt>
    <dgm:pt modelId="{3F34B0E3-1174-4C96-8642-AF0AD606B726}" type="pres">
      <dgm:prSet presAssocID="{57DBF3FA-BBFD-4F8C-A7E1-033973CD328E}" presName="sibTrans" presStyleCnt="0"/>
      <dgm:spPr/>
    </dgm:pt>
    <dgm:pt modelId="{45A0E7ED-39D7-4DD1-8012-FCAF0826A359}" type="pres">
      <dgm:prSet presAssocID="{999E6345-C00D-4764-91F7-E507213EEA24}" presName="node" presStyleLbl="node1" presStyleIdx="2" presStyleCnt="9" custScaleY="88459" custLinFactNeighborX="1831" custLinFactNeighborY="2728">
        <dgm:presLayoutVars>
          <dgm:bulletEnabled val="1"/>
        </dgm:presLayoutVars>
      </dgm:prSet>
      <dgm:spPr/>
    </dgm:pt>
    <dgm:pt modelId="{2126E5E8-A99C-420F-8A09-CDAFF9019CA0}" type="pres">
      <dgm:prSet presAssocID="{564C84AB-4C26-4C57-B1DD-503E6D951848}" presName="sibTrans" presStyleCnt="0"/>
      <dgm:spPr/>
    </dgm:pt>
    <dgm:pt modelId="{DB4578ED-0CBD-46B0-A058-0E4348850FDC}" type="pres">
      <dgm:prSet presAssocID="{49A4CBFE-0D00-4936-9AD4-19A56A65F7C2}" presName="node" presStyleLbl="node1" presStyleIdx="3" presStyleCnt="9" custScaleY="75369" custLinFactNeighborX="-882" custLinFactNeighborY="-13">
        <dgm:presLayoutVars>
          <dgm:bulletEnabled val="1"/>
        </dgm:presLayoutVars>
      </dgm:prSet>
      <dgm:spPr/>
    </dgm:pt>
    <dgm:pt modelId="{1FCA18C2-A8F2-470E-8623-271A82C5FF04}" type="pres">
      <dgm:prSet presAssocID="{72039ABA-59AC-40CF-8039-13A97120CEF3}" presName="sibTrans" presStyleCnt="0"/>
      <dgm:spPr/>
    </dgm:pt>
    <dgm:pt modelId="{ECE9F312-C70F-4158-8364-22774B4B2874}" type="pres">
      <dgm:prSet presAssocID="{B3394DF6-295C-452B-8A31-A3179EB8B4FA}" presName="node" presStyleLbl="node1" presStyleIdx="4" presStyleCnt="9" custScaleY="75369" custLinFactNeighborX="-469" custLinFactNeighborY="-545">
        <dgm:presLayoutVars>
          <dgm:bulletEnabled val="1"/>
        </dgm:presLayoutVars>
      </dgm:prSet>
      <dgm:spPr/>
    </dgm:pt>
    <dgm:pt modelId="{CF839F07-48A1-4604-B448-5F2EF982B270}" type="pres">
      <dgm:prSet presAssocID="{487D3D5E-E0F2-438B-9402-62CF2C1DD538}" presName="sibTrans" presStyleCnt="0"/>
      <dgm:spPr/>
    </dgm:pt>
    <dgm:pt modelId="{E49F27EC-3BE6-4D6B-AC94-D60F661AC135}" type="pres">
      <dgm:prSet presAssocID="{E4AF23F4-A226-41E8-BAB5-2592B24293D5}" presName="node" presStyleLbl="node1" presStyleIdx="5" presStyleCnt="9" custScaleY="75586" custLinFactNeighborX="3757" custLinFactNeighborY="393">
        <dgm:presLayoutVars>
          <dgm:bulletEnabled val="1"/>
        </dgm:presLayoutVars>
      </dgm:prSet>
      <dgm:spPr/>
    </dgm:pt>
    <dgm:pt modelId="{747D8B86-62B4-4292-AD70-AF4727394F4F}" type="pres">
      <dgm:prSet presAssocID="{669C443F-AA44-4801-8D8A-C215991BA5BB}" presName="sibTrans" presStyleCnt="0"/>
      <dgm:spPr/>
    </dgm:pt>
    <dgm:pt modelId="{9804D643-3482-49CD-B3D9-D13895FD1C46}" type="pres">
      <dgm:prSet presAssocID="{D2671EFF-3D2D-4383-B9DE-4D5A6F1543A6}" presName="node" presStyleLbl="node1" presStyleIdx="6" presStyleCnt="9" custScaleY="79810" custLinFactNeighborX="605" custLinFactNeighborY="-2523">
        <dgm:presLayoutVars>
          <dgm:bulletEnabled val="1"/>
        </dgm:presLayoutVars>
      </dgm:prSet>
      <dgm:spPr/>
    </dgm:pt>
    <dgm:pt modelId="{39942A4A-05A6-4907-93C0-EEEA88D3FA29}" type="pres">
      <dgm:prSet presAssocID="{671BF61B-92F3-445C-AA92-A276FCD8E045}" presName="sibTrans" presStyleCnt="0"/>
      <dgm:spPr/>
    </dgm:pt>
    <dgm:pt modelId="{353DAB50-2981-4B83-A6B6-0D51882F0EFA}" type="pres">
      <dgm:prSet presAssocID="{DE54C216-BF84-4F3A-A717-031010E6D6AF}" presName="node" presStyleLbl="node1" presStyleIdx="7" presStyleCnt="9" custScaleY="78840" custLinFactNeighborX="-469" custLinFactNeighborY="-1598">
        <dgm:presLayoutVars>
          <dgm:bulletEnabled val="1"/>
        </dgm:presLayoutVars>
      </dgm:prSet>
      <dgm:spPr/>
    </dgm:pt>
    <dgm:pt modelId="{F31371CF-26B5-4A32-B614-65F0E70E545C}" type="pres">
      <dgm:prSet presAssocID="{FDDFCFC6-4145-4DC8-9240-99C6A594FAE3}" presName="sibTrans" presStyleCnt="0"/>
      <dgm:spPr/>
    </dgm:pt>
    <dgm:pt modelId="{B9642F25-BB77-44E8-97E6-987D9D5FD0B1}" type="pres">
      <dgm:prSet presAssocID="{FBB3B27D-0A9A-4717-8668-B8AC82AE3233}" presName="node" presStyleLbl="node1" presStyleIdx="8" presStyleCnt="9" custScaleY="76668" custLinFactNeighborX="2811" custLinFactNeighborY="-1561">
        <dgm:presLayoutVars>
          <dgm:bulletEnabled val="1"/>
        </dgm:presLayoutVars>
      </dgm:prSet>
      <dgm:spPr/>
    </dgm:pt>
  </dgm:ptLst>
  <dgm:cxnLst>
    <dgm:cxn modelId="{8EDFCB07-13D1-42BE-B464-9545DBB63FFA}" type="presOf" srcId="{FBB3B27D-0A9A-4717-8668-B8AC82AE3233}" destId="{B9642F25-BB77-44E8-97E6-987D9D5FD0B1}" srcOrd="0" destOrd="0" presId="urn:microsoft.com/office/officeart/2005/8/layout/default"/>
    <dgm:cxn modelId="{EEBD5F08-EA57-43D2-ACF0-B429FD341E6B}" srcId="{326603F4-F871-432A-8B3A-1B4B0C062766}" destId="{E4AF23F4-A226-41E8-BAB5-2592B24293D5}" srcOrd="5" destOrd="0" parTransId="{217FC3C2-69DF-41DD-AC49-F6948C94F209}" sibTransId="{669C443F-AA44-4801-8D8A-C215991BA5BB}"/>
    <dgm:cxn modelId="{D6947611-B4A8-4445-9761-EA3BEB0EA00F}" srcId="{326603F4-F871-432A-8B3A-1B4B0C062766}" destId="{B3394DF6-295C-452B-8A31-A3179EB8B4FA}" srcOrd="4" destOrd="0" parTransId="{A370F43A-410B-41EE-B547-26F7F125BE8E}" sibTransId="{487D3D5E-E0F2-438B-9402-62CF2C1DD538}"/>
    <dgm:cxn modelId="{5ED2DB13-1107-478E-B981-5294D7AE32D0}" srcId="{326603F4-F871-432A-8B3A-1B4B0C062766}" destId="{D2671EFF-3D2D-4383-B9DE-4D5A6F1543A6}" srcOrd="6" destOrd="0" parTransId="{E437DDD6-D6D8-4446-BB63-D193D882463B}" sibTransId="{671BF61B-92F3-445C-AA92-A276FCD8E045}"/>
    <dgm:cxn modelId="{8C101717-E5E2-4A0B-8315-8EBA053A36F0}" type="presOf" srcId="{BC4F0A38-D5A6-42EC-B762-D99C2FB9EB94}" destId="{44A02883-4503-4E3E-BAA1-C06879234A50}" srcOrd="0" destOrd="2" presId="urn:microsoft.com/office/officeart/2005/8/layout/default"/>
    <dgm:cxn modelId="{D501CD1B-7E88-49EC-A559-135340D4ED8B}" srcId="{326603F4-F871-432A-8B3A-1B4B0C062766}" destId="{49A4CBFE-0D00-4936-9AD4-19A56A65F7C2}" srcOrd="3" destOrd="0" parTransId="{944AF1D0-09C3-4711-BA1D-21F5735FE980}" sibTransId="{72039ABA-59AC-40CF-8039-13A97120CEF3}"/>
    <dgm:cxn modelId="{C4A76D26-B66B-4865-82A6-321E407DABE4}" type="presOf" srcId="{FF518231-7DB5-46E8-9596-D33CEBB06D8F}" destId="{44A02883-4503-4E3E-BAA1-C06879234A50}" srcOrd="0" destOrd="0" presId="urn:microsoft.com/office/officeart/2005/8/layout/default"/>
    <dgm:cxn modelId="{B2B1E82B-E426-4752-BF03-B6F011983F15}" srcId="{326603F4-F871-432A-8B3A-1B4B0C062766}" destId="{FBB3B27D-0A9A-4717-8668-B8AC82AE3233}" srcOrd="8" destOrd="0" parTransId="{3E1EE2F2-2F23-432D-AFFD-5C57757D700C}" sibTransId="{660C0D29-D0A1-4721-84B3-D16CEBA168CA}"/>
    <dgm:cxn modelId="{D5919533-2234-4798-A35C-55A58A3582D5}" type="presOf" srcId="{B3394DF6-295C-452B-8A31-A3179EB8B4FA}" destId="{ECE9F312-C70F-4158-8364-22774B4B2874}" srcOrd="0" destOrd="0" presId="urn:microsoft.com/office/officeart/2005/8/layout/default"/>
    <dgm:cxn modelId="{F159C534-E225-49FE-9B5D-2D6A87785382}" srcId="{326603F4-F871-432A-8B3A-1B4B0C062766}" destId="{DE54C216-BF84-4F3A-A717-031010E6D6AF}" srcOrd="7" destOrd="0" parTransId="{15001EE2-BAD5-433A-AD0B-EA5FB9C7C108}" sibTransId="{FDDFCFC6-4145-4DC8-9240-99C6A594FAE3}"/>
    <dgm:cxn modelId="{F1831238-82A0-4032-A27F-228C3CD5DDA0}" srcId="{326603F4-F871-432A-8B3A-1B4B0C062766}" destId="{FBEC53F0-2204-4274-8C93-22C6AF9AA827}" srcOrd="1" destOrd="0" parTransId="{77B0BAA2-9AC2-4991-B606-A0D2BC88D611}" sibTransId="{57DBF3FA-BBFD-4F8C-A7E1-033973CD328E}"/>
    <dgm:cxn modelId="{25E91862-B788-4193-9B5D-776B86FC13E6}" srcId="{FF518231-7DB5-46E8-9596-D33CEBB06D8F}" destId="{3F9D27D6-A426-4685-9530-3FBCDB615D6A}" srcOrd="2" destOrd="0" parTransId="{C9422E4D-D71E-4ABA-A5C9-30675BA271D5}" sibTransId="{BDB8FB18-B969-4E42-8DD7-2BE7D3A6C04D}"/>
    <dgm:cxn modelId="{ACA70C6D-AB90-4448-8C6C-9F01D15B7B72}" srcId="{FF518231-7DB5-46E8-9596-D33CEBB06D8F}" destId="{88CE5FA5-CEA0-4E6F-8C43-8900C741FC70}" srcOrd="0" destOrd="0" parTransId="{C422DD80-4EB4-4E0F-87C3-49D638EDE20F}" sibTransId="{9BDA2A1D-638B-47F4-B082-85CF9A2881C5}"/>
    <dgm:cxn modelId="{71402B77-F6E7-4A03-A342-703B1F6334E0}" type="presOf" srcId="{3F9D27D6-A426-4685-9530-3FBCDB615D6A}" destId="{44A02883-4503-4E3E-BAA1-C06879234A50}" srcOrd="0" destOrd="3" presId="urn:microsoft.com/office/officeart/2005/8/layout/default"/>
    <dgm:cxn modelId="{331D3257-960E-4EF3-A651-D514E72D44FE}" srcId="{FF518231-7DB5-46E8-9596-D33CEBB06D8F}" destId="{BC4F0A38-D5A6-42EC-B762-D99C2FB9EB94}" srcOrd="1" destOrd="0" parTransId="{A30ED83E-F03D-49D9-864A-260DCA3A2C66}" sibTransId="{E0487A37-6DFF-497B-9675-AE17B6600719}"/>
    <dgm:cxn modelId="{17EE388C-EEB0-4499-91D6-EF68469D323F}" type="presOf" srcId="{FBEC53F0-2204-4274-8C93-22C6AF9AA827}" destId="{4D7DD26A-4F20-47BA-A391-3632B78E4D60}" srcOrd="0" destOrd="0" presId="urn:microsoft.com/office/officeart/2005/8/layout/default"/>
    <dgm:cxn modelId="{C8880694-9246-4FAD-9AB5-515919A42E42}" type="presOf" srcId="{D2671EFF-3D2D-4383-B9DE-4D5A6F1543A6}" destId="{9804D643-3482-49CD-B3D9-D13895FD1C46}" srcOrd="0" destOrd="0" presId="urn:microsoft.com/office/officeart/2005/8/layout/default"/>
    <dgm:cxn modelId="{CF3B0A99-7567-41E1-9383-0545F0A0E04A}" type="presOf" srcId="{49A4CBFE-0D00-4936-9AD4-19A56A65F7C2}" destId="{DB4578ED-0CBD-46B0-A058-0E4348850FDC}" srcOrd="0" destOrd="0" presId="urn:microsoft.com/office/officeart/2005/8/layout/default"/>
    <dgm:cxn modelId="{54DDB3A0-20F1-4F9A-B9C5-C1B6D70FE864}" type="presOf" srcId="{999E6345-C00D-4764-91F7-E507213EEA24}" destId="{45A0E7ED-39D7-4DD1-8012-FCAF0826A359}" srcOrd="0" destOrd="0" presId="urn:microsoft.com/office/officeart/2005/8/layout/default"/>
    <dgm:cxn modelId="{66A2C8C8-F1B6-4A24-96A1-1DE7D0B2EF16}" type="presOf" srcId="{DE54C216-BF84-4F3A-A717-031010E6D6AF}" destId="{353DAB50-2981-4B83-A6B6-0D51882F0EFA}" srcOrd="0" destOrd="0" presId="urn:microsoft.com/office/officeart/2005/8/layout/default"/>
    <dgm:cxn modelId="{11E2BDC9-71D6-4503-9C74-C354CD5AEC37}" srcId="{326603F4-F871-432A-8B3A-1B4B0C062766}" destId="{FF518231-7DB5-46E8-9596-D33CEBB06D8F}" srcOrd="0" destOrd="0" parTransId="{8B859922-D10F-43E4-B8F8-1CFE875BEC92}" sibTransId="{935126BA-0767-4347-8E6B-694EFDD2515A}"/>
    <dgm:cxn modelId="{8966CECD-0B0A-4E7C-A8BA-35430505203F}" type="presOf" srcId="{E4AF23F4-A226-41E8-BAB5-2592B24293D5}" destId="{E49F27EC-3BE6-4D6B-AC94-D60F661AC135}" srcOrd="0" destOrd="0" presId="urn:microsoft.com/office/officeart/2005/8/layout/default"/>
    <dgm:cxn modelId="{71FDE6DE-49BE-4120-9868-BAB2D6F6AECF}" srcId="{326603F4-F871-432A-8B3A-1B4B0C062766}" destId="{999E6345-C00D-4764-91F7-E507213EEA24}" srcOrd="2" destOrd="0" parTransId="{6B846EC2-924D-49A3-8D0C-1A9CC37B7C3B}" sibTransId="{564C84AB-4C26-4C57-B1DD-503E6D951848}"/>
    <dgm:cxn modelId="{EF243FE9-28E2-42B8-9B83-FEB1BE7F344D}" type="presOf" srcId="{88CE5FA5-CEA0-4E6F-8C43-8900C741FC70}" destId="{44A02883-4503-4E3E-BAA1-C06879234A50}" srcOrd="0" destOrd="1" presId="urn:microsoft.com/office/officeart/2005/8/layout/default"/>
    <dgm:cxn modelId="{BDCD5DF5-BE3E-49E5-B8BC-F23EFF43435C}" type="presOf" srcId="{326603F4-F871-432A-8B3A-1B4B0C062766}" destId="{FCA28C58-97DC-4043-8448-1A78AC904D3E}" srcOrd="0" destOrd="0" presId="urn:microsoft.com/office/officeart/2005/8/layout/default"/>
    <dgm:cxn modelId="{612AAB13-AEE3-4402-AB79-FEEFA8218811}" type="presParOf" srcId="{FCA28C58-97DC-4043-8448-1A78AC904D3E}" destId="{44A02883-4503-4E3E-BAA1-C06879234A50}" srcOrd="0" destOrd="0" presId="urn:microsoft.com/office/officeart/2005/8/layout/default"/>
    <dgm:cxn modelId="{93479C9A-E961-464F-8FAB-C835BDC4BD5D}" type="presParOf" srcId="{FCA28C58-97DC-4043-8448-1A78AC904D3E}" destId="{EB8EFD34-3CC7-4B63-A9B1-91FC5BB68833}" srcOrd="1" destOrd="0" presId="urn:microsoft.com/office/officeart/2005/8/layout/default"/>
    <dgm:cxn modelId="{35D1027E-CF27-4AA2-9140-F7D8104BFA74}" type="presParOf" srcId="{FCA28C58-97DC-4043-8448-1A78AC904D3E}" destId="{4D7DD26A-4F20-47BA-A391-3632B78E4D60}" srcOrd="2" destOrd="0" presId="urn:microsoft.com/office/officeart/2005/8/layout/default"/>
    <dgm:cxn modelId="{11139742-3B17-47CF-97E9-575177D2E65C}" type="presParOf" srcId="{FCA28C58-97DC-4043-8448-1A78AC904D3E}" destId="{3F34B0E3-1174-4C96-8642-AF0AD606B726}" srcOrd="3" destOrd="0" presId="urn:microsoft.com/office/officeart/2005/8/layout/default"/>
    <dgm:cxn modelId="{07B5BB49-2826-4CE9-A120-254E06CEF291}" type="presParOf" srcId="{FCA28C58-97DC-4043-8448-1A78AC904D3E}" destId="{45A0E7ED-39D7-4DD1-8012-FCAF0826A359}" srcOrd="4" destOrd="0" presId="urn:microsoft.com/office/officeart/2005/8/layout/default"/>
    <dgm:cxn modelId="{07F4B32D-845D-46CC-99DA-2D7F9F93200C}" type="presParOf" srcId="{FCA28C58-97DC-4043-8448-1A78AC904D3E}" destId="{2126E5E8-A99C-420F-8A09-CDAFF9019CA0}" srcOrd="5" destOrd="0" presId="urn:microsoft.com/office/officeart/2005/8/layout/default"/>
    <dgm:cxn modelId="{B73847E2-5C93-4D91-B85C-4949C904B4A4}" type="presParOf" srcId="{FCA28C58-97DC-4043-8448-1A78AC904D3E}" destId="{DB4578ED-0CBD-46B0-A058-0E4348850FDC}" srcOrd="6" destOrd="0" presId="urn:microsoft.com/office/officeart/2005/8/layout/default"/>
    <dgm:cxn modelId="{AD68AADA-D6C5-4BBE-A8DF-880374EB0908}" type="presParOf" srcId="{FCA28C58-97DC-4043-8448-1A78AC904D3E}" destId="{1FCA18C2-A8F2-470E-8623-271A82C5FF04}" srcOrd="7" destOrd="0" presId="urn:microsoft.com/office/officeart/2005/8/layout/default"/>
    <dgm:cxn modelId="{98795A65-19BF-42FB-AF1F-86176B5856E1}" type="presParOf" srcId="{FCA28C58-97DC-4043-8448-1A78AC904D3E}" destId="{ECE9F312-C70F-4158-8364-22774B4B2874}" srcOrd="8" destOrd="0" presId="urn:microsoft.com/office/officeart/2005/8/layout/default"/>
    <dgm:cxn modelId="{30C8BF37-71F6-4818-9052-94C5A15ED1BD}" type="presParOf" srcId="{FCA28C58-97DC-4043-8448-1A78AC904D3E}" destId="{CF839F07-48A1-4604-B448-5F2EF982B270}" srcOrd="9" destOrd="0" presId="urn:microsoft.com/office/officeart/2005/8/layout/default"/>
    <dgm:cxn modelId="{DFE13FAB-6F9D-4054-8BC6-C3EE134F3C5E}" type="presParOf" srcId="{FCA28C58-97DC-4043-8448-1A78AC904D3E}" destId="{E49F27EC-3BE6-4D6B-AC94-D60F661AC135}" srcOrd="10" destOrd="0" presId="urn:microsoft.com/office/officeart/2005/8/layout/default"/>
    <dgm:cxn modelId="{A1C9A23A-68F1-463F-B211-6CB049701E23}" type="presParOf" srcId="{FCA28C58-97DC-4043-8448-1A78AC904D3E}" destId="{747D8B86-62B4-4292-AD70-AF4727394F4F}" srcOrd="11" destOrd="0" presId="urn:microsoft.com/office/officeart/2005/8/layout/default"/>
    <dgm:cxn modelId="{7AC64929-FB8A-4A45-96BE-AFB9E9948905}" type="presParOf" srcId="{FCA28C58-97DC-4043-8448-1A78AC904D3E}" destId="{9804D643-3482-49CD-B3D9-D13895FD1C46}" srcOrd="12" destOrd="0" presId="urn:microsoft.com/office/officeart/2005/8/layout/default"/>
    <dgm:cxn modelId="{B6ADFB1C-FEDC-454D-8885-4CA13471A8BA}" type="presParOf" srcId="{FCA28C58-97DC-4043-8448-1A78AC904D3E}" destId="{39942A4A-05A6-4907-93C0-EEEA88D3FA29}" srcOrd="13" destOrd="0" presId="urn:microsoft.com/office/officeart/2005/8/layout/default"/>
    <dgm:cxn modelId="{95F5FE54-3B94-42B0-8A65-EB386ABFEE2B}" type="presParOf" srcId="{FCA28C58-97DC-4043-8448-1A78AC904D3E}" destId="{353DAB50-2981-4B83-A6B6-0D51882F0EFA}" srcOrd="14" destOrd="0" presId="urn:microsoft.com/office/officeart/2005/8/layout/default"/>
    <dgm:cxn modelId="{9CA0306B-16BA-4E81-9DA7-44FCCF837966}" type="presParOf" srcId="{FCA28C58-97DC-4043-8448-1A78AC904D3E}" destId="{F31371CF-26B5-4A32-B614-65F0E70E545C}" srcOrd="15" destOrd="0" presId="urn:microsoft.com/office/officeart/2005/8/layout/default"/>
    <dgm:cxn modelId="{12E27BDA-4FC8-47C7-AE07-ED354087F780}" type="presParOf" srcId="{FCA28C58-97DC-4043-8448-1A78AC904D3E}" destId="{B9642F25-BB77-44E8-97E6-987D9D5FD0B1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309CEB-FFB6-4DEB-AE34-D4F3CE312B37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23BA9F-DEEB-45F9-AC3D-679EB6BF6DC8}">
      <dgm:prSet phldrT="[Text]"/>
      <dgm:spPr/>
      <dgm:t>
        <a:bodyPr/>
        <a:lstStyle/>
        <a:p>
          <a:r>
            <a:rPr lang="en-US" b="1" dirty="0"/>
            <a:t>If, Where, and How Much to Grow?</a:t>
          </a:r>
        </a:p>
      </dgm:t>
    </dgm:pt>
    <dgm:pt modelId="{03B23076-28DB-49AD-B6B0-C3D25525D5E4}" type="parTrans" cxnId="{1AEB4A71-FDBF-4262-A8DA-1904E17A639B}">
      <dgm:prSet/>
      <dgm:spPr/>
      <dgm:t>
        <a:bodyPr/>
        <a:lstStyle/>
        <a:p>
          <a:endParaRPr lang="en-US"/>
        </a:p>
      </dgm:t>
    </dgm:pt>
    <dgm:pt modelId="{1414BEB4-F033-4F24-8331-34C81869115B}" type="sibTrans" cxnId="{1AEB4A71-FDBF-4262-A8DA-1904E17A639B}">
      <dgm:prSet/>
      <dgm:spPr/>
      <dgm:t>
        <a:bodyPr/>
        <a:lstStyle/>
        <a:p>
          <a:endParaRPr lang="en-US"/>
        </a:p>
      </dgm:t>
    </dgm:pt>
    <dgm:pt modelId="{74F1C480-51DD-484F-B1A8-D5EE4DBB87AF}">
      <dgm:prSet phldrT="[Text]"/>
      <dgm:spPr/>
      <dgm:t>
        <a:bodyPr/>
        <a:lstStyle/>
        <a:p>
          <a:r>
            <a:rPr lang="en-US" b="1" dirty="0"/>
            <a:t>Comp. Sus.  Plan and </a:t>
          </a:r>
        </a:p>
        <a:p>
          <a:r>
            <a:rPr lang="en-US" b="1" dirty="0"/>
            <a:t>UDO Rewrite</a:t>
          </a:r>
        </a:p>
      </dgm:t>
    </dgm:pt>
    <dgm:pt modelId="{E815C325-77F9-4AC9-9C60-FC7D9A2DC4F7}" type="parTrans" cxnId="{F00B6E33-2487-48D6-9222-A974CDB6EFEC}">
      <dgm:prSet/>
      <dgm:spPr/>
      <dgm:t>
        <a:bodyPr/>
        <a:lstStyle/>
        <a:p>
          <a:endParaRPr lang="en-US"/>
        </a:p>
      </dgm:t>
    </dgm:pt>
    <dgm:pt modelId="{751B1060-6731-474A-AE78-FD20318E24BB}" type="sibTrans" cxnId="{F00B6E33-2487-48D6-9222-A974CDB6EFEC}">
      <dgm:prSet/>
      <dgm:spPr/>
      <dgm:t>
        <a:bodyPr/>
        <a:lstStyle/>
        <a:p>
          <a:endParaRPr lang="en-US"/>
        </a:p>
      </dgm:t>
    </dgm:pt>
    <dgm:pt modelId="{BDE7BC25-F1AA-4F4F-ADC6-E6D5AD8737F8}">
      <dgm:prSet phldrT="[Text]" custT="1"/>
      <dgm:spPr/>
      <dgm:t>
        <a:bodyPr/>
        <a:lstStyle/>
        <a:p>
          <a:r>
            <a:rPr lang="en-US" sz="3200" b="1" dirty="0"/>
            <a:t>Water</a:t>
          </a:r>
          <a:endParaRPr lang="en-US" sz="1800" i="1" dirty="0"/>
        </a:p>
      </dgm:t>
    </dgm:pt>
    <dgm:pt modelId="{628BF51D-6C0C-4EE1-92A8-B8ACBE5393F7}" type="parTrans" cxnId="{14B73A78-60F8-482E-A745-A6CE18B84B3E}">
      <dgm:prSet/>
      <dgm:spPr/>
      <dgm:t>
        <a:bodyPr/>
        <a:lstStyle/>
        <a:p>
          <a:endParaRPr lang="en-US"/>
        </a:p>
      </dgm:t>
    </dgm:pt>
    <dgm:pt modelId="{5B606D9C-A180-44D0-B2EE-11E3D266D267}" type="sibTrans" cxnId="{14B73A78-60F8-482E-A745-A6CE18B84B3E}">
      <dgm:prSet/>
      <dgm:spPr/>
      <dgm:t>
        <a:bodyPr/>
        <a:lstStyle/>
        <a:p>
          <a:endParaRPr lang="en-US"/>
        </a:p>
      </dgm:t>
    </dgm:pt>
    <dgm:pt modelId="{CFC421BE-0B28-4679-94E9-9065A31FC26D}">
      <dgm:prSet phldrT="[Text]" custT="1"/>
      <dgm:spPr/>
      <dgm:t>
        <a:bodyPr/>
        <a:lstStyle/>
        <a:p>
          <a:endParaRPr lang="en-US" sz="3200" b="1" dirty="0"/>
        </a:p>
        <a:p>
          <a:r>
            <a:rPr lang="en-US" sz="3200" b="1" dirty="0"/>
            <a:t>Sewer</a:t>
          </a:r>
          <a:endParaRPr lang="en-US" sz="1800" b="1" dirty="0"/>
        </a:p>
        <a:p>
          <a:endParaRPr lang="en-US" sz="1800" i="1" dirty="0"/>
        </a:p>
      </dgm:t>
    </dgm:pt>
    <dgm:pt modelId="{51766749-07BD-4DC5-9319-9D624FA1EAD3}" type="parTrans" cxnId="{5B6999E5-73E1-4701-90F1-765F47072180}">
      <dgm:prSet/>
      <dgm:spPr/>
      <dgm:t>
        <a:bodyPr/>
        <a:lstStyle/>
        <a:p>
          <a:endParaRPr lang="en-US"/>
        </a:p>
      </dgm:t>
    </dgm:pt>
    <dgm:pt modelId="{3B04F235-1E7E-4A40-B311-33CC2E17018E}" type="sibTrans" cxnId="{5B6999E5-73E1-4701-90F1-765F47072180}">
      <dgm:prSet/>
      <dgm:spPr/>
      <dgm:t>
        <a:bodyPr/>
        <a:lstStyle/>
        <a:p>
          <a:endParaRPr lang="en-US"/>
        </a:p>
      </dgm:t>
    </dgm:pt>
    <dgm:pt modelId="{15DC2FF7-7E1B-41F4-9895-986AC56E28EA}">
      <dgm:prSet phldrT="[Text]" phldr="1"/>
      <dgm:spPr/>
      <dgm:t>
        <a:bodyPr/>
        <a:lstStyle/>
        <a:p>
          <a:endParaRPr lang="en-US"/>
        </a:p>
      </dgm:t>
    </dgm:pt>
    <dgm:pt modelId="{A404AE65-A3F2-44CD-8815-3A8411B49B05}" type="parTrans" cxnId="{6D8C5FC6-9182-40C4-AD7D-8703909329B8}">
      <dgm:prSet/>
      <dgm:spPr/>
      <dgm:t>
        <a:bodyPr/>
        <a:lstStyle/>
        <a:p>
          <a:endParaRPr lang="en-US"/>
        </a:p>
      </dgm:t>
    </dgm:pt>
    <dgm:pt modelId="{C94B593B-12F5-4DC5-9F56-EE7ED3C1C1A7}" type="sibTrans" cxnId="{6D8C5FC6-9182-40C4-AD7D-8703909329B8}">
      <dgm:prSet/>
      <dgm:spPr/>
      <dgm:t>
        <a:bodyPr/>
        <a:lstStyle/>
        <a:p>
          <a:endParaRPr lang="en-US"/>
        </a:p>
      </dgm:t>
    </dgm:pt>
    <dgm:pt modelId="{1F3251ED-D08D-4596-AE60-A0569088247E}">
      <dgm:prSet phldrT="[Text]" custT="1"/>
      <dgm:spPr/>
      <dgm:t>
        <a:bodyPr/>
        <a:lstStyle/>
        <a:p>
          <a:r>
            <a:rPr lang="en-US" sz="2800" b="1" dirty="0"/>
            <a:t>Financial Planning </a:t>
          </a:r>
          <a:r>
            <a:rPr lang="en-US" sz="1800" i="1" dirty="0"/>
            <a:t>What can we afford and when?</a:t>
          </a:r>
        </a:p>
      </dgm:t>
    </dgm:pt>
    <dgm:pt modelId="{08E0708E-6F42-4E2E-8196-29493C3227CC}" type="parTrans" cxnId="{C2101C95-DD53-40CE-A8A2-F3F193A45126}">
      <dgm:prSet/>
      <dgm:spPr/>
      <dgm:t>
        <a:bodyPr/>
        <a:lstStyle/>
        <a:p>
          <a:endParaRPr lang="en-US"/>
        </a:p>
      </dgm:t>
    </dgm:pt>
    <dgm:pt modelId="{44F5F145-2199-47A3-B138-66BBC4568D11}" type="sibTrans" cxnId="{C2101C95-DD53-40CE-A8A2-F3F193A45126}">
      <dgm:prSet/>
      <dgm:spPr/>
      <dgm:t>
        <a:bodyPr/>
        <a:lstStyle/>
        <a:p>
          <a:endParaRPr lang="en-US"/>
        </a:p>
      </dgm:t>
    </dgm:pt>
    <dgm:pt modelId="{B94E8882-2C2B-4E15-B5DE-5EEBC309A8AA}">
      <dgm:prSet phldrT="[Text]" custT="1"/>
      <dgm:spPr/>
      <dgm:t>
        <a:bodyPr/>
        <a:lstStyle/>
        <a:p>
          <a:r>
            <a:rPr lang="en-US" sz="2000" b="1" dirty="0"/>
            <a:t>Paying for new development? </a:t>
          </a:r>
          <a:r>
            <a:rPr lang="en-US" sz="1400" b="0" i="1" dirty="0"/>
            <a:t> Lack of capacity, “pinch points,” and upfront capital costs make serving some areas financially problematic  </a:t>
          </a:r>
        </a:p>
      </dgm:t>
    </dgm:pt>
    <dgm:pt modelId="{B9AA9081-B86F-450B-8A87-5346E8A54033}" type="parTrans" cxnId="{43C1645E-223C-4EDA-83CB-8E0CC9BDBFC6}">
      <dgm:prSet/>
      <dgm:spPr/>
      <dgm:t>
        <a:bodyPr/>
        <a:lstStyle/>
        <a:p>
          <a:endParaRPr lang="en-US"/>
        </a:p>
      </dgm:t>
    </dgm:pt>
    <dgm:pt modelId="{4B99DCDB-EA9C-48A1-8D0D-37848A77855E}" type="sibTrans" cxnId="{43C1645E-223C-4EDA-83CB-8E0CC9BDBFC6}">
      <dgm:prSet/>
      <dgm:spPr/>
      <dgm:t>
        <a:bodyPr/>
        <a:lstStyle/>
        <a:p>
          <a:endParaRPr lang="en-US"/>
        </a:p>
      </dgm:t>
    </dgm:pt>
    <dgm:pt modelId="{AF328FA4-E1C1-4628-B244-160A5BB6E0C9}" type="pres">
      <dgm:prSet presAssocID="{A8309CEB-FFB6-4DEB-AE34-D4F3CE312B3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8A8232A-2B53-40AF-94A5-9FF3392AFB87}" type="pres">
      <dgm:prSet presAssocID="{FC23BA9F-DEEB-45F9-AC3D-679EB6BF6DC8}" presName="centerShape" presStyleLbl="node0" presStyleIdx="0" presStyleCnt="1"/>
      <dgm:spPr/>
    </dgm:pt>
    <dgm:pt modelId="{28DCFF0E-E4ED-4967-BEFE-93005F8DFC17}" type="pres">
      <dgm:prSet presAssocID="{E815C325-77F9-4AC9-9C60-FC7D9A2DC4F7}" presName="parTrans" presStyleLbl="bgSibTrans2D1" presStyleIdx="0" presStyleCnt="5"/>
      <dgm:spPr/>
    </dgm:pt>
    <dgm:pt modelId="{EA6AE22B-3917-4FEF-9B94-8FD0EB2F4BEF}" type="pres">
      <dgm:prSet presAssocID="{74F1C480-51DD-484F-B1A8-D5EE4DBB87AF}" presName="node" presStyleLbl="node1" presStyleIdx="0" presStyleCnt="5">
        <dgm:presLayoutVars>
          <dgm:bulletEnabled val="1"/>
        </dgm:presLayoutVars>
      </dgm:prSet>
      <dgm:spPr/>
    </dgm:pt>
    <dgm:pt modelId="{CBB94049-EB67-46F9-87B0-5D440816FD31}" type="pres">
      <dgm:prSet presAssocID="{628BF51D-6C0C-4EE1-92A8-B8ACBE5393F7}" presName="parTrans" presStyleLbl="bgSibTrans2D1" presStyleIdx="1" presStyleCnt="5"/>
      <dgm:spPr/>
    </dgm:pt>
    <dgm:pt modelId="{04D9813A-D03A-4CE1-916B-650BBDF177DE}" type="pres">
      <dgm:prSet presAssocID="{BDE7BC25-F1AA-4F4F-ADC6-E6D5AD8737F8}" presName="node" presStyleLbl="node1" presStyleIdx="1" presStyleCnt="5">
        <dgm:presLayoutVars>
          <dgm:bulletEnabled val="1"/>
        </dgm:presLayoutVars>
      </dgm:prSet>
      <dgm:spPr/>
    </dgm:pt>
    <dgm:pt modelId="{83B337BE-C2A2-44A7-993C-9C22C00395A7}" type="pres">
      <dgm:prSet presAssocID="{51766749-07BD-4DC5-9319-9D624FA1EAD3}" presName="parTrans" presStyleLbl="bgSibTrans2D1" presStyleIdx="2" presStyleCnt="5"/>
      <dgm:spPr/>
    </dgm:pt>
    <dgm:pt modelId="{E9847227-25CF-401B-8F2E-67C42B9E6391}" type="pres">
      <dgm:prSet presAssocID="{CFC421BE-0B28-4679-94E9-9065A31FC26D}" presName="node" presStyleLbl="node1" presStyleIdx="2" presStyleCnt="5">
        <dgm:presLayoutVars>
          <dgm:bulletEnabled val="1"/>
        </dgm:presLayoutVars>
      </dgm:prSet>
      <dgm:spPr/>
    </dgm:pt>
    <dgm:pt modelId="{B8520DE8-989B-46C1-856C-DFA611401A87}" type="pres">
      <dgm:prSet presAssocID="{08E0708E-6F42-4E2E-8196-29493C3227CC}" presName="parTrans" presStyleLbl="bgSibTrans2D1" presStyleIdx="3" presStyleCnt="5"/>
      <dgm:spPr/>
    </dgm:pt>
    <dgm:pt modelId="{2A65723C-4B92-4F6D-80E4-EB7CF3D17B04}" type="pres">
      <dgm:prSet presAssocID="{1F3251ED-D08D-4596-AE60-A0569088247E}" presName="node" presStyleLbl="node1" presStyleIdx="3" presStyleCnt="5">
        <dgm:presLayoutVars>
          <dgm:bulletEnabled val="1"/>
        </dgm:presLayoutVars>
      </dgm:prSet>
      <dgm:spPr/>
    </dgm:pt>
    <dgm:pt modelId="{C67A2AF9-83E0-4ADA-AA13-6AF0061E66FF}" type="pres">
      <dgm:prSet presAssocID="{B9AA9081-B86F-450B-8A87-5346E8A54033}" presName="parTrans" presStyleLbl="bgSibTrans2D1" presStyleIdx="4" presStyleCnt="5"/>
      <dgm:spPr/>
    </dgm:pt>
    <dgm:pt modelId="{5AFD104D-9414-4280-A020-E07EAD5099E5}" type="pres">
      <dgm:prSet presAssocID="{B94E8882-2C2B-4E15-B5DE-5EEBC309A8AA}" presName="node" presStyleLbl="node1" presStyleIdx="4" presStyleCnt="5">
        <dgm:presLayoutVars>
          <dgm:bulletEnabled val="1"/>
        </dgm:presLayoutVars>
      </dgm:prSet>
      <dgm:spPr/>
    </dgm:pt>
  </dgm:ptLst>
  <dgm:cxnLst>
    <dgm:cxn modelId="{0149D104-EAB4-4A64-9F3C-96B81E54A997}" type="presOf" srcId="{B9AA9081-B86F-450B-8A87-5346E8A54033}" destId="{C67A2AF9-83E0-4ADA-AA13-6AF0061E66FF}" srcOrd="0" destOrd="0" presId="urn:microsoft.com/office/officeart/2005/8/layout/radial4"/>
    <dgm:cxn modelId="{418CC014-9C8A-4B95-9243-7937A408284D}" type="presOf" srcId="{74F1C480-51DD-484F-B1A8-D5EE4DBB87AF}" destId="{EA6AE22B-3917-4FEF-9B94-8FD0EB2F4BEF}" srcOrd="0" destOrd="0" presId="urn:microsoft.com/office/officeart/2005/8/layout/radial4"/>
    <dgm:cxn modelId="{79A6CA1D-D0E5-4BA6-9D7F-8606D1AAF7E4}" type="presOf" srcId="{CFC421BE-0B28-4679-94E9-9065A31FC26D}" destId="{E9847227-25CF-401B-8F2E-67C42B9E6391}" srcOrd="0" destOrd="0" presId="urn:microsoft.com/office/officeart/2005/8/layout/radial4"/>
    <dgm:cxn modelId="{A5BDF521-C729-4F5C-9B0A-F22F90869B65}" type="presOf" srcId="{BDE7BC25-F1AA-4F4F-ADC6-E6D5AD8737F8}" destId="{04D9813A-D03A-4CE1-916B-650BBDF177DE}" srcOrd="0" destOrd="0" presId="urn:microsoft.com/office/officeart/2005/8/layout/radial4"/>
    <dgm:cxn modelId="{F00B6E33-2487-48D6-9222-A974CDB6EFEC}" srcId="{FC23BA9F-DEEB-45F9-AC3D-679EB6BF6DC8}" destId="{74F1C480-51DD-484F-B1A8-D5EE4DBB87AF}" srcOrd="0" destOrd="0" parTransId="{E815C325-77F9-4AC9-9C60-FC7D9A2DC4F7}" sibTransId="{751B1060-6731-474A-AE78-FD20318E24BB}"/>
    <dgm:cxn modelId="{407E573C-3072-4670-8CE8-290F148F1995}" type="presOf" srcId="{E815C325-77F9-4AC9-9C60-FC7D9A2DC4F7}" destId="{28DCFF0E-E4ED-4967-BEFE-93005F8DFC17}" srcOrd="0" destOrd="0" presId="urn:microsoft.com/office/officeart/2005/8/layout/radial4"/>
    <dgm:cxn modelId="{43C1645E-223C-4EDA-83CB-8E0CC9BDBFC6}" srcId="{FC23BA9F-DEEB-45F9-AC3D-679EB6BF6DC8}" destId="{B94E8882-2C2B-4E15-B5DE-5EEBC309A8AA}" srcOrd="4" destOrd="0" parTransId="{B9AA9081-B86F-450B-8A87-5346E8A54033}" sibTransId="{4B99DCDB-EA9C-48A1-8D0D-37848A77855E}"/>
    <dgm:cxn modelId="{1AEB4A71-FDBF-4262-A8DA-1904E17A639B}" srcId="{A8309CEB-FFB6-4DEB-AE34-D4F3CE312B37}" destId="{FC23BA9F-DEEB-45F9-AC3D-679EB6BF6DC8}" srcOrd="0" destOrd="0" parTransId="{03B23076-28DB-49AD-B6B0-C3D25525D5E4}" sibTransId="{1414BEB4-F033-4F24-8331-34C81869115B}"/>
    <dgm:cxn modelId="{0599D471-D9D7-4217-8FC0-D58DE56D8F8A}" type="presOf" srcId="{1F3251ED-D08D-4596-AE60-A0569088247E}" destId="{2A65723C-4B92-4F6D-80E4-EB7CF3D17B04}" srcOrd="0" destOrd="0" presId="urn:microsoft.com/office/officeart/2005/8/layout/radial4"/>
    <dgm:cxn modelId="{14B73A78-60F8-482E-A745-A6CE18B84B3E}" srcId="{FC23BA9F-DEEB-45F9-AC3D-679EB6BF6DC8}" destId="{BDE7BC25-F1AA-4F4F-ADC6-E6D5AD8737F8}" srcOrd="1" destOrd="0" parTransId="{628BF51D-6C0C-4EE1-92A8-B8ACBE5393F7}" sibTransId="{5B606D9C-A180-44D0-B2EE-11E3D266D267}"/>
    <dgm:cxn modelId="{2F2BF583-7B0A-4C02-A090-7C5067C3DA6B}" type="presOf" srcId="{08E0708E-6F42-4E2E-8196-29493C3227CC}" destId="{B8520DE8-989B-46C1-856C-DFA611401A87}" srcOrd="0" destOrd="0" presId="urn:microsoft.com/office/officeart/2005/8/layout/radial4"/>
    <dgm:cxn modelId="{C2101C95-DD53-40CE-A8A2-F3F193A45126}" srcId="{FC23BA9F-DEEB-45F9-AC3D-679EB6BF6DC8}" destId="{1F3251ED-D08D-4596-AE60-A0569088247E}" srcOrd="3" destOrd="0" parTransId="{08E0708E-6F42-4E2E-8196-29493C3227CC}" sibTransId="{44F5F145-2199-47A3-B138-66BBC4568D11}"/>
    <dgm:cxn modelId="{5A8F1DAA-59FE-42A9-B35B-6970D7874DE0}" type="presOf" srcId="{628BF51D-6C0C-4EE1-92A8-B8ACBE5393F7}" destId="{CBB94049-EB67-46F9-87B0-5D440816FD31}" srcOrd="0" destOrd="0" presId="urn:microsoft.com/office/officeart/2005/8/layout/radial4"/>
    <dgm:cxn modelId="{6D8C5FC6-9182-40C4-AD7D-8703909329B8}" srcId="{A8309CEB-FFB6-4DEB-AE34-D4F3CE312B37}" destId="{15DC2FF7-7E1B-41F4-9895-986AC56E28EA}" srcOrd="1" destOrd="0" parTransId="{A404AE65-A3F2-44CD-8815-3A8411B49B05}" sibTransId="{C94B593B-12F5-4DC5-9F56-EE7ED3C1C1A7}"/>
    <dgm:cxn modelId="{871639CD-A353-4EC7-9AD0-0C41D6C60DC9}" type="presOf" srcId="{B94E8882-2C2B-4E15-B5DE-5EEBC309A8AA}" destId="{5AFD104D-9414-4280-A020-E07EAD5099E5}" srcOrd="0" destOrd="0" presId="urn:microsoft.com/office/officeart/2005/8/layout/radial4"/>
    <dgm:cxn modelId="{5B6999E5-73E1-4701-90F1-765F47072180}" srcId="{FC23BA9F-DEEB-45F9-AC3D-679EB6BF6DC8}" destId="{CFC421BE-0B28-4679-94E9-9065A31FC26D}" srcOrd="2" destOrd="0" parTransId="{51766749-07BD-4DC5-9319-9D624FA1EAD3}" sibTransId="{3B04F235-1E7E-4A40-B311-33CC2E17018E}"/>
    <dgm:cxn modelId="{12F67CE6-5070-4FF0-8C24-790BF7C19418}" type="presOf" srcId="{A8309CEB-FFB6-4DEB-AE34-D4F3CE312B37}" destId="{AF328FA4-E1C1-4628-B244-160A5BB6E0C9}" srcOrd="0" destOrd="0" presId="urn:microsoft.com/office/officeart/2005/8/layout/radial4"/>
    <dgm:cxn modelId="{308DE9FB-B8E5-4B2D-AF17-196751785948}" type="presOf" srcId="{51766749-07BD-4DC5-9319-9D624FA1EAD3}" destId="{83B337BE-C2A2-44A7-993C-9C22C00395A7}" srcOrd="0" destOrd="0" presId="urn:microsoft.com/office/officeart/2005/8/layout/radial4"/>
    <dgm:cxn modelId="{9DD797FE-76BB-439F-B334-8C6B48EA441E}" type="presOf" srcId="{FC23BA9F-DEEB-45F9-AC3D-679EB6BF6DC8}" destId="{58A8232A-2B53-40AF-94A5-9FF3392AFB87}" srcOrd="0" destOrd="0" presId="urn:microsoft.com/office/officeart/2005/8/layout/radial4"/>
    <dgm:cxn modelId="{5D528734-EFE6-4F9E-903A-C6A265AAA950}" type="presParOf" srcId="{AF328FA4-E1C1-4628-B244-160A5BB6E0C9}" destId="{58A8232A-2B53-40AF-94A5-9FF3392AFB87}" srcOrd="0" destOrd="0" presId="urn:microsoft.com/office/officeart/2005/8/layout/radial4"/>
    <dgm:cxn modelId="{77594813-CA56-4629-9630-E272CD419233}" type="presParOf" srcId="{AF328FA4-E1C1-4628-B244-160A5BB6E0C9}" destId="{28DCFF0E-E4ED-4967-BEFE-93005F8DFC17}" srcOrd="1" destOrd="0" presId="urn:microsoft.com/office/officeart/2005/8/layout/radial4"/>
    <dgm:cxn modelId="{C07EBAFB-9B31-4429-B9D9-1E74D0C8BEE8}" type="presParOf" srcId="{AF328FA4-E1C1-4628-B244-160A5BB6E0C9}" destId="{EA6AE22B-3917-4FEF-9B94-8FD0EB2F4BEF}" srcOrd="2" destOrd="0" presId="urn:microsoft.com/office/officeart/2005/8/layout/radial4"/>
    <dgm:cxn modelId="{41B2278C-B4C7-45BD-86FD-4A83BC832F28}" type="presParOf" srcId="{AF328FA4-E1C1-4628-B244-160A5BB6E0C9}" destId="{CBB94049-EB67-46F9-87B0-5D440816FD31}" srcOrd="3" destOrd="0" presId="urn:microsoft.com/office/officeart/2005/8/layout/radial4"/>
    <dgm:cxn modelId="{9E8AFB20-319A-4F8A-ABD7-43A90C0E49B6}" type="presParOf" srcId="{AF328FA4-E1C1-4628-B244-160A5BB6E0C9}" destId="{04D9813A-D03A-4CE1-916B-650BBDF177DE}" srcOrd="4" destOrd="0" presId="urn:microsoft.com/office/officeart/2005/8/layout/radial4"/>
    <dgm:cxn modelId="{6EA1BFF5-E9A1-4C89-B598-C70868EBC078}" type="presParOf" srcId="{AF328FA4-E1C1-4628-B244-160A5BB6E0C9}" destId="{83B337BE-C2A2-44A7-993C-9C22C00395A7}" srcOrd="5" destOrd="0" presId="urn:microsoft.com/office/officeart/2005/8/layout/radial4"/>
    <dgm:cxn modelId="{C6145511-9F4D-40C1-A514-F974D4171D16}" type="presParOf" srcId="{AF328FA4-E1C1-4628-B244-160A5BB6E0C9}" destId="{E9847227-25CF-401B-8F2E-67C42B9E6391}" srcOrd="6" destOrd="0" presId="urn:microsoft.com/office/officeart/2005/8/layout/radial4"/>
    <dgm:cxn modelId="{6F74A5FC-29BF-48E7-9783-69949F25E04B}" type="presParOf" srcId="{AF328FA4-E1C1-4628-B244-160A5BB6E0C9}" destId="{B8520DE8-989B-46C1-856C-DFA611401A87}" srcOrd="7" destOrd="0" presId="urn:microsoft.com/office/officeart/2005/8/layout/radial4"/>
    <dgm:cxn modelId="{F92D88B6-1F7D-4355-BAA9-E69B0A54F890}" type="presParOf" srcId="{AF328FA4-E1C1-4628-B244-160A5BB6E0C9}" destId="{2A65723C-4B92-4F6D-80E4-EB7CF3D17B04}" srcOrd="8" destOrd="0" presId="urn:microsoft.com/office/officeart/2005/8/layout/radial4"/>
    <dgm:cxn modelId="{0F94EACC-6EC0-497D-8A6E-14550D226C7C}" type="presParOf" srcId="{AF328FA4-E1C1-4628-B244-160A5BB6E0C9}" destId="{C67A2AF9-83E0-4ADA-AA13-6AF0061E66FF}" srcOrd="9" destOrd="0" presId="urn:microsoft.com/office/officeart/2005/8/layout/radial4"/>
    <dgm:cxn modelId="{2273E6BA-2774-48B9-8CA0-BF5E389D8F87}" type="presParOf" srcId="{AF328FA4-E1C1-4628-B244-160A5BB6E0C9}" destId="{5AFD104D-9414-4280-A020-E07EAD5099E5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5026C-AA98-47C5-836A-9C910B1B1528}">
      <dsp:nvSpPr>
        <dsp:cNvPr id="0" name=""/>
        <dsp:cNvSpPr/>
      </dsp:nvSpPr>
      <dsp:spPr>
        <a:xfrm>
          <a:off x="1187019" y="1262539"/>
          <a:ext cx="1332625" cy="12481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6A304-7E87-4A8D-B393-4B57BB62FFA7}">
      <dsp:nvSpPr>
        <dsp:cNvPr id="0" name=""/>
        <dsp:cNvSpPr/>
      </dsp:nvSpPr>
      <dsp:spPr>
        <a:xfrm>
          <a:off x="618181" y="2380947"/>
          <a:ext cx="2357889" cy="93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Audit and monthly postings up to date!</a:t>
          </a:r>
        </a:p>
      </dsp:txBody>
      <dsp:txXfrm>
        <a:off x="618181" y="2380947"/>
        <a:ext cx="2357889" cy="934687"/>
      </dsp:txXfrm>
    </dsp:sp>
    <dsp:sp modelId="{78020142-BAC1-4CBF-AC92-4043D4D39C4F}">
      <dsp:nvSpPr>
        <dsp:cNvPr id="0" name=""/>
        <dsp:cNvSpPr/>
      </dsp:nvSpPr>
      <dsp:spPr>
        <a:xfrm>
          <a:off x="245317" y="3638779"/>
          <a:ext cx="1873125" cy="97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006CE-D157-4C66-82C0-7D753CD91D6D}">
      <dsp:nvSpPr>
        <dsp:cNvPr id="0" name=""/>
        <dsp:cNvSpPr/>
      </dsp:nvSpPr>
      <dsp:spPr>
        <a:xfrm>
          <a:off x="3725264" y="1228003"/>
          <a:ext cx="1937790" cy="15098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C9B04-8A04-44A9-9AA7-080C21AC3B2E}">
      <dsp:nvSpPr>
        <dsp:cNvPr id="0" name=""/>
        <dsp:cNvSpPr/>
      </dsp:nvSpPr>
      <dsp:spPr>
        <a:xfrm>
          <a:off x="3727381" y="2516511"/>
          <a:ext cx="1873125" cy="93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Strong savings*</a:t>
          </a:r>
        </a:p>
      </dsp:txBody>
      <dsp:txXfrm>
        <a:off x="3727381" y="2516511"/>
        <a:ext cx="1873125" cy="934687"/>
      </dsp:txXfrm>
    </dsp:sp>
    <dsp:sp modelId="{019855E0-58E5-4E0D-AEB2-5C4294B3422E}">
      <dsp:nvSpPr>
        <dsp:cNvPr id="0" name=""/>
        <dsp:cNvSpPr/>
      </dsp:nvSpPr>
      <dsp:spPr>
        <a:xfrm>
          <a:off x="3402619" y="2839099"/>
          <a:ext cx="2489195" cy="312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* </a:t>
          </a:r>
          <a:r>
            <a:rPr lang="en-US" sz="1600" kern="1200" dirty="0"/>
            <a:t>Artificially high due to COVID</a:t>
          </a:r>
        </a:p>
      </dsp:txBody>
      <dsp:txXfrm>
        <a:off x="3402619" y="2839099"/>
        <a:ext cx="2489195" cy="312013"/>
      </dsp:txXfrm>
    </dsp:sp>
    <dsp:sp modelId="{15D3758C-B83F-4156-BD0B-1D231FEE8597}">
      <dsp:nvSpPr>
        <dsp:cNvPr id="0" name=""/>
        <dsp:cNvSpPr/>
      </dsp:nvSpPr>
      <dsp:spPr>
        <a:xfrm>
          <a:off x="6699729" y="1211995"/>
          <a:ext cx="1591919" cy="15346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F707A-EFE7-4AE0-8E44-4ADD272BCEBF}">
      <dsp:nvSpPr>
        <dsp:cNvPr id="0" name=""/>
        <dsp:cNvSpPr/>
      </dsp:nvSpPr>
      <dsp:spPr>
        <a:xfrm>
          <a:off x="6336138" y="2533095"/>
          <a:ext cx="2201708" cy="93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Equipment - good shape and following replacement cycles</a:t>
          </a:r>
        </a:p>
      </dsp:txBody>
      <dsp:txXfrm>
        <a:off x="6336138" y="2533095"/>
        <a:ext cx="2201708" cy="934687"/>
      </dsp:txXfrm>
    </dsp:sp>
    <dsp:sp modelId="{FEC18242-3E6C-45B6-B04F-49B0E0529520}">
      <dsp:nvSpPr>
        <dsp:cNvPr id="0" name=""/>
        <dsp:cNvSpPr/>
      </dsp:nvSpPr>
      <dsp:spPr>
        <a:xfrm>
          <a:off x="5669905" y="3710394"/>
          <a:ext cx="1873125" cy="97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016CA7-C4C6-49AA-9B20-1D4A8AA310E8}">
      <dsp:nvSpPr>
        <dsp:cNvPr id="0" name=""/>
        <dsp:cNvSpPr/>
      </dsp:nvSpPr>
      <dsp:spPr>
        <a:xfrm>
          <a:off x="9386512" y="1191035"/>
          <a:ext cx="1441158" cy="15607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69560-7BB4-4101-8EC5-38EA1CA95221}">
      <dsp:nvSpPr>
        <dsp:cNvPr id="0" name=""/>
        <dsp:cNvSpPr/>
      </dsp:nvSpPr>
      <dsp:spPr>
        <a:xfrm>
          <a:off x="9197749" y="2662757"/>
          <a:ext cx="1873125" cy="93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Employee Turnover Slowed, Positions Being Filled</a:t>
          </a:r>
        </a:p>
      </dsp:txBody>
      <dsp:txXfrm>
        <a:off x="9197749" y="2662757"/>
        <a:ext cx="1873125" cy="934687"/>
      </dsp:txXfrm>
    </dsp:sp>
    <dsp:sp modelId="{32279859-31C5-43E7-916A-DF3DB4196DAB}">
      <dsp:nvSpPr>
        <dsp:cNvPr id="0" name=""/>
        <dsp:cNvSpPr/>
      </dsp:nvSpPr>
      <dsp:spPr>
        <a:xfrm>
          <a:off x="8035119" y="3716930"/>
          <a:ext cx="1873125" cy="97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ACB35F-60B2-46BA-AF9F-E4470517D882}">
      <dsp:nvSpPr>
        <dsp:cNvPr id="0" name=""/>
        <dsp:cNvSpPr/>
      </dsp:nvSpPr>
      <dsp:spPr>
        <a:xfrm>
          <a:off x="8016798" y="3690206"/>
          <a:ext cx="1737887" cy="12881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E04C7-3D6D-40AF-A0CC-9B7659B11F15}">
      <dsp:nvSpPr>
        <dsp:cNvPr id="0" name=""/>
        <dsp:cNvSpPr/>
      </dsp:nvSpPr>
      <dsp:spPr>
        <a:xfrm>
          <a:off x="8016762" y="4910117"/>
          <a:ext cx="1873125" cy="93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Growth</a:t>
          </a:r>
          <a:r>
            <a:rPr lang="en-US" sz="1800" kern="1200" dirty="0"/>
            <a:t> </a:t>
          </a:r>
        </a:p>
      </dsp:txBody>
      <dsp:txXfrm>
        <a:off x="8016762" y="4910117"/>
        <a:ext cx="1873125" cy="934687"/>
      </dsp:txXfrm>
    </dsp:sp>
    <dsp:sp modelId="{7D358422-3B46-48B9-BF97-46ED84342B0E}">
      <dsp:nvSpPr>
        <dsp:cNvPr id="0" name=""/>
        <dsp:cNvSpPr/>
      </dsp:nvSpPr>
      <dsp:spPr>
        <a:xfrm>
          <a:off x="10236041" y="3648760"/>
          <a:ext cx="1873125" cy="97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15180-ECF8-4DB7-ACA6-25005920425D}">
      <dsp:nvSpPr>
        <dsp:cNvPr id="0" name=""/>
        <dsp:cNvSpPr/>
      </dsp:nvSpPr>
      <dsp:spPr>
        <a:xfrm>
          <a:off x="80523" y="275623"/>
          <a:ext cx="3528483" cy="211709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Projected Deficits: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dirty="0"/>
            <a:t>FY24 ‐ $</a:t>
          </a:r>
          <a:r>
            <a:rPr lang="en-US" sz="1900" b="0" kern="1200" dirty="0">
              <a:latin typeface="Calibri Light" panose="020F0302020204030204"/>
            </a:rPr>
            <a:t>1,133,221</a:t>
          </a:r>
          <a:r>
            <a:rPr lang="en-US" sz="1900" b="0" kern="1200" dirty="0"/>
            <a:t> </a:t>
          </a:r>
          <a:r>
            <a:rPr lang="en-US" sz="1900" b="0" kern="1200" dirty="0">
              <a:latin typeface="Calibri Light" panose="020F0302020204030204"/>
            </a:rPr>
            <a:t>(6.8%)</a:t>
          </a:r>
          <a:endParaRPr lang="en-US" sz="1900" b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dirty="0"/>
            <a:t>FY25 ‐ $</a:t>
          </a:r>
          <a:r>
            <a:rPr lang="en-US" sz="1900" b="0" kern="1200" dirty="0">
              <a:latin typeface="Calibri Light" panose="020F0302020204030204"/>
            </a:rPr>
            <a:t>1,548,339</a:t>
          </a:r>
          <a:r>
            <a:rPr lang="en-US" sz="1900" b="0" kern="1200" dirty="0"/>
            <a:t> </a:t>
          </a:r>
          <a:r>
            <a:rPr lang="en-US" sz="1900" b="0" kern="1200" dirty="0">
              <a:latin typeface="Calibri Light" panose="020F0302020204030204"/>
            </a:rPr>
            <a:t>(9.4%)</a:t>
          </a:r>
          <a:endParaRPr lang="en-US" sz="1900" b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dirty="0"/>
            <a:t>FY26 ‐ $</a:t>
          </a:r>
          <a:r>
            <a:rPr lang="en-US" sz="1900" b="0" kern="1200" dirty="0">
              <a:latin typeface="Calibri Light" panose="020F0302020204030204"/>
            </a:rPr>
            <a:t>1,745,767</a:t>
          </a:r>
          <a:r>
            <a:rPr lang="en-US" sz="1900" b="0" kern="1200" dirty="0"/>
            <a:t> </a:t>
          </a:r>
          <a:r>
            <a:rPr lang="en-US" sz="1900" b="0" kern="1200" dirty="0">
              <a:latin typeface="Calibri Light" panose="020F0302020204030204"/>
            </a:rPr>
            <a:t>(10.2%)</a:t>
          </a:r>
          <a:endParaRPr lang="en-US" sz="1900" b="0" kern="1200" dirty="0"/>
        </a:p>
      </dsp:txBody>
      <dsp:txXfrm>
        <a:off x="80523" y="275623"/>
        <a:ext cx="3528483" cy="2117090"/>
      </dsp:txXfrm>
    </dsp:sp>
    <dsp:sp modelId="{F17D743E-3270-4713-9D95-2874A5CFD2BE}">
      <dsp:nvSpPr>
        <dsp:cNvPr id="0" name=""/>
        <dsp:cNvSpPr/>
      </dsp:nvSpPr>
      <dsp:spPr>
        <a:xfrm>
          <a:off x="3961855" y="275623"/>
          <a:ext cx="3528483" cy="211709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87716"/>
                <a:satOff val="-17583"/>
                <a:lumOff val="86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87716"/>
                <a:satOff val="-17583"/>
                <a:lumOff val="86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87716"/>
                <a:satOff val="-17583"/>
                <a:lumOff val="86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Sales Tax</a:t>
          </a:r>
        </a:p>
      </dsp:txBody>
      <dsp:txXfrm>
        <a:off x="3961855" y="275623"/>
        <a:ext cx="3528483" cy="2117090"/>
      </dsp:txXfrm>
    </dsp:sp>
    <dsp:sp modelId="{C211ED36-9C5B-4401-B66C-FA19A9B78B44}">
      <dsp:nvSpPr>
        <dsp:cNvPr id="0" name=""/>
        <dsp:cNvSpPr/>
      </dsp:nvSpPr>
      <dsp:spPr>
        <a:xfrm>
          <a:off x="7843187" y="275623"/>
          <a:ext cx="3528483" cy="211709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175432"/>
                <a:satOff val="-35166"/>
                <a:lumOff val="173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175432"/>
                <a:satOff val="-35166"/>
                <a:lumOff val="173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175432"/>
                <a:satOff val="-35166"/>
                <a:lumOff val="173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Growth</a:t>
          </a:r>
        </a:p>
      </dsp:txBody>
      <dsp:txXfrm>
        <a:off x="7843187" y="275623"/>
        <a:ext cx="3528483" cy="2117090"/>
      </dsp:txXfrm>
    </dsp:sp>
    <dsp:sp modelId="{A5869975-A6BE-49C1-ADDB-DDE31BF81DB2}">
      <dsp:nvSpPr>
        <dsp:cNvPr id="0" name=""/>
        <dsp:cNvSpPr/>
      </dsp:nvSpPr>
      <dsp:spPr>
        <a:xfrm>
          <a:off x="3196" y="2745562"/>
          <a:ext cx="3528483" cy="211709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263148"/>
                <a:satOff val="-52749"/>
                <a:lumOff val="259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263148"/>
                <a:satOff val="-52749"/>
                <a:lumOff val="259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263148"/>
                <a:satOff val="-52749"/>
                <a:lumOff val="259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Staffing, capital, maintenance, programs +</a:t>
          </a:r>
        </a:p>
      </dsp:txBody>
      <dsp:txXfrm>
        <a:off x="3196" y="2745562"/>
        <a:ext cx="3528483" cy="2117090"/>
      </dsp:txXfrm>
    </dsp:sp>
    <dsp:sp modelId="{DDBCF82D-C298-4F88-9B74-0BE974C7E541}">
      <dsp:nvSpPr>
        <dsp:cNvPr id="0" name=""/>
        <dsp:cNvSpPr/>
      </dsp:nvSpPr>
      <dsp:spPr>
        <a:xfrm>
          <a:off x="3884528" y="2745562"/>
          <a:ext cx="3528483" cy="211709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350864"/>
                <a:satOff val="-70332"/>
                <a:lumOff val="346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350864"/>
                <a:satOff val="-70332"/>
                <a:lumOff val="346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350864"/>
                <a:satOff val="-70332"/>
                <a:lumOff val="346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How to pay for implementing Comp. Sus. Plan </a:t>
          </a:r>
        </a:p>
      </dsp:txBody>
      <dsp:txXfrm>
        <a:off x="3884528" y="2745562"/>
        <a:ext cx="3528483" cy="2117090"/>
      </dsp:txXfrm>
    </dsp:sp>
    <dsp:sp modelId="{164014BE-50F3-44FA-AF95-74FCFE4A774E}">
      <dsp:nvSpPr>
        <dsp:cNvPr id="0" name=""/>
        <dsp:cNvSpPr/>
      </dsp:nvSpPr>
      <dsp:spPr>
        <a:xfrm>
          <a:off x="7765861" y="2745562"/>
          <a:ext cx="3683137" cy="211709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438580"/>
                <a:satOff val="-87915"/>
                <a:lumOff val="432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438580"/>
                <a:satOff val="-87915"/>
                <a:lumOff val="432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438580"/>
                <a:satOff val="-87915"/>
                <a:lumOff val="432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Affordable Housing: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How to pay for the</a:t>
          </a:r>
        </a:p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2-cent ramp-up?</a:t>
          </a:r>
          <a:r>
            <a:rPr lang="en-US" sz="3200" b="1" kern="1200" dirty="0">
              <a:latin typeface="Calibri Light" panose="020F0302020204030204"/>
            </a:rPr>
            <a:t> </a:t>
          </a:r>
          <a:endParaRPr lang="en-US" sz="3200" b="1" kern="1200" dirty="0"/>
        </a:p>
      </dsp:txBody>
      <dsp:txXfrm>
        <a:off x="7765861" y="2745562"/>
        <a:ext cx="3683137" cy="21170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02883-4503-4E3E-BAA1-C06879234A50}">
      <dsp:nvSpPr>
        <dsp:cNvPr id="0" name=""/>
        <dsp:cNvSpPr/>
      </dsp:nvSpPr>
      <dsp:spPr>
        <a:xfrm>
          <a:off x="371723" y="48643"/>
          <a:ext cx="3348550" cy="1726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Projected Deficits: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FY24 ‐ $</a:t>
          </a:r>
          <a:r>
            <a:rPr lang="en-US" sz="2000" b="1" kern="1200" dirty="0">
              <a:latin typeface="Calibri Light" panose="020F0302020204030204"/>
            </a:rPr>
            <a:t>1,768,570   </a:t>
          </a:r>
          <a:r>
            <a:rPr lang="en-US" sz="2000" b="1" kern="1200" dirty="0"/>
            <a:t> (</a:t>
          </a:r>
          <a:r>
            <a:rPr lang="en-US" sz="2000" b="1" kern="1200" dirty="0">
              <a:latin typeface="Calibri Light" panose="020F0302020204030204"/>
            </a:rPr>
            <a:t>12.3%)</a:t>
          </a:r>
          <a:endParaRPr lang="en-US" sz="2000" b="1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FY25 ‐ $</a:t>
          </a:r>
          <a:r>
            <a:rPr lang="en-US" sz="2000" b="1" kern="1200" dirty="0">
              <a:latin typeface="Calibri Light" panose="020F0302020204030204"/>
            </a:rPr>
            <a:t>1,849,615   </a:t>
          </a:r>
          <a:r>
            <a:rPr lang="en-US" sz="2000" b="1" kern="1200" dirty="0"/>
            <a:t> (</a:t>
          </a:r>
          <a:r>
            <a:rPr lang="en-US" sz="2000" b="1" kern="1200" dirty="0">
              <a:latin typeface="Calibri Light" panose="020F0302020204030204"/>
            </a:rPr>
            <a:t>13.0%)</a:t>
          </a:r>
          <a:endParaRPr lang="en-US" sz="2000" b="1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FY26 ‐ $</a:t>
          </a:r>
          <a:r>
            <a:rPr lang="en-US" sz="2000" b="1" kern="1200" dirty="0">
              <a:latin typeface="Calibri Light" panose="020F0302020204030204"/>
            </a:rPr>
            <a:t>2,383,750   </a:t>
          </a:r>
          <a:r>
            <a:rPr lang="en-US" sz="2000" b="1" kern="1200" dirty="0"/>
            <a:t> (</a:t>
          </a:r>
          <a:r>
            <a:rPr lang="en-US" sz="2000" b="1" kern="1200" dirty="0">
              <a:latin typeface="Calibri Light" panose="020F0302020204030204"/>
            </a:rPr>
            <a:t>15.4%)</a:t>
          </a:r>
          <a:endParaRPr lang="en-US" sz="2000" b="1" kern="1200" dirty="0"/>
        </a:p>
      </dsp:txBody>
      <dsp:txXfrm>
        <a:off x="371723" y="48643"/>
        <a:ext cx="3348550" cy="1726800"/>
      </dsp:txXfrm>
    </dsp:sp>
    <dsp:sp modelId="{4D7DD26A-4F20-47BA-A391-3632B78E4D60}">
      <dsp:nvSpPr>
        <dsp:cNvPr id="0" name=""/>
        <dsp:cNvSpPr/>
      </dsp:nvSpPr>
      <dsp:spPr>
        <a:xfrm>
          <a:off x="3943033" y="68102"/>
          <a:ext cx="3267707" cy="1713840"/>
        </a:xfrm>
        <a:prstGeom prst="rect">
          <a:avLst/>
        </a:prstGeom>
        <a:gradFill rotWithShape="0">
          <a:gsLst>
            <a:gs pos="0">
              <a:schemeClr val="accent3">
                <a:hueOff val="-746762"/>
                <a:satOff val="-3238"/>
                <a:lumOff val="-21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746762"/>
                <a:satOff val="-3238"/>
                <a:lumOff val="-21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746762"/>
                <a:satOff val="-3238"/>
                <a:lumOff val="-21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/>
            <a:t>Rates</a:t>
          </a:r>
        </a:p>
      </dsp:txBody>
      <dsp:txXfrm>
        <a:off x="3943033" y="68102"/>
        <a:ext cx="3267707" cy="1713840"/>
      </dsp:txXfrm>
    </dsp:sp>
    <dsp:sp modelId="{45A0E7ED-39D7-4DD1-8012-FCAF0826A359}">
      <dsp:nvSpPr>
        <dsp:cNvPr id="0" name=""/>
        <dsp:cNvSpPr/>
      </dsp:nvSpPr>
      <dsp:spPr>
        <a:xfrm>
          <a:off x="7637764" y="55005"/>
          <a:ext cx="3267707" cy="1734348"/>
        </a:xfrm>
        <a:prstGeom prst="rect">
          <a:avLst/>
        </a:prstGeom>
        <a:gradFill rotWithShape="0">
          <a:gsLst>
            <a:gs pos="0">
              <a:schemeClr val="accent3">
                <a:hueOff val="-1493524"/>
                <a:satOff val="-6476"/>
                <a:lumOff val="-43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493524"/>
                <a:satOff val="-6476"/>
                <a:lumOff val="-43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493524"/>
                <a:satOff val="-6476"/>
                <a:lumOff val="-43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#1 — Pipes and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Pump Stations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 </a:t>
          </a:r>
        </a:p>
      </dsp:txBody>
      <dsp:txXfrm>
        <a:off x="7637764" y="55005"/>
        <a:ext cx="3267707" cy="1734348"/>
      </dsp:txXfrm>
    </dsp:sp>
    <dsp:sp modelId="{DB4578ED-0CBD-46B0-A058-0E4348850FDC}">
      <dsp:nvSpPr>
        <dsp:cNvPr id="0" name=""/>
        <dsp:cNvSpPr/>
      </dsp:nvSpPr>
      <dsp:spPr>
        <a:xfrm>
          <a:off x="319734" y="2064511"/>
          <a:ext cx="3267707" cy="1477702"/>
        </a:xfrm>
        <a:prstGeom prst="rect">
          <a:avLst/>
        </a:prstGeom>
        <a:gradFill rotWithShape="0">
          <a:gsLst>
            <a:gs pos="0">
              <a:schemeClr val="accent3">
                <a:hueOff val="-2240286"/>
                <a:satOff val="-9714"/>
                <a:lumOff val="-65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2240286"/>
                <a:satOff val="-9714"/>
                <a:lumOff val="-65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2240286"/>
                <a:satOff val="-9714"/>
                <a:lumOff val="-65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/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WWTP Capacity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b="1" kern="1200" dirty="0"/>
        </a:p>
      </dsp:txBody>
      <dsp:txXfrm>
        <a:off x="319734" y="2064511"/>
        <a:ext cx="3267707" cy="1477702"/>
      </dsp:txXfrm>
    </dsp:sp>
    <dsp:sp modelId="{ECE9F312-C70F-4158-8364-22774B4B2874}">
      <dsp:nvSpPr>
        <dsp:cNvPr id="0" name=""/>
        <dsp:cNvSpPr/>
      </dsp:nvSpPr>
      <dsp:spPr>
        <a:xfrm>
          <a:off x="3927707" y="2054080"/>
          <a:ext cx="3267707" cy="1477702"/>
        </a:xfrm>
        <a:prstGeom prst="rect">
          <a:avLst/>
        </a:prstGeom>
        <a:gradFill rotWithShape="0">
          <a:gsLst>
            <a:gs pos="0">
              <a:schemeClr val="accent3">
                <a:hueOff val="-2987049"/>
                <a:satOff val="-12951"/>
                <a:lumOff val="-8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2987049"/>
                <a:satOff val="-12951"/>
                <a:lumOff val="-8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2987049"/>
                <a:satOff val="-12951"/>
                <a:lumOff val="-8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System capacities and ability to serve areas.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 Light" panose="020F0302020204030204"/>
            </a:rPr>
            <a:t>Shrink service area!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  <a:latin typeface="Calibri Light" panose="020F0302020204030204"/>
            </a:rPr>
            <a:t>Can’t plan if the target is moving!</a:t>
          </a:r>
        </a:p>
      </dsp:txBody>
      <dsp:txXfrm>
        <a:off x="3927707" y="2054080"/>
        <a:ext cx="3267707" cy="1477702"/>
      </dsp:txXfrm>
    </dsp:sp>
    <dsp:sp modelId="{E49F27EC-3BE6-4D6B-AC94-D60F661AC135}">
      <dsp:nvSpPr>
        <dsp:cNvPr id="0" name=""/>
        <dsp:cNvSpPr/>
      </dsp:nvSpPr>
      <dsp:spPr>
        <a:xfrm>
          <a:off x="7660279" y="2070344"/>
          <a:ext cx="3267707" cy="1481957"/>
        </a:xfrm>
        <a:prstGeom prst="rect">
          <a:avLst/>
        </a:prstGeom>
        <a:gradFill rotWithShape="0">
          <a:gsLst>
            <a:gs pos="0">
              <a:schemeClr val="accent3">
                <a:hueOff val="-3733811"/>
                <a:satOff val="-16189"/>
                <a:lumOff val="-109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3733811"/>
                <a:satOff val="-16189"/>
                <a:lumOff val="-109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3733811"/>
                <a:satOff val="-16189"/>
                <a:lumOff val="-109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Pressure from  development!</a:t>
          </a:r>
        </a:p>
      </dsp:txBody>
      <dsp:txXfrm>
        <a:off x="7660279" y="2070344"/>
        <a:ext cx="3267707" cy="1481957"/>
      </dsp:txXfrm>
    </dsp:sp>
    <dsp:sp modelId="{9804D643-3482-49CD-B3D9-D13895FD1C46}">
      <dsp:nvSpPr>
        <dsp:cNvPr id="0" name=""/>
        <dsp:cNvSpPr/>
      </dsp:nvSpPr>
      <dsp:spPr>
        <a:xfrm>
          <a:off x="368325" y="3821900"/>
          <a:ext cx="3267707" cy="1564774"/>
        </a:xfrm>
        <a:prstGeom prst="rect">
          <a:avLst/>
        </a:prstGeom>
        <a:gradFill rotWithShape="0">
          <a:gsLst>
            <a:gs pos="0">
              <a:schemeClr val="accent3">
                <a:hueOff val="-4480573"/>
                <a:satOff val="-19427"/>
                <a:lumOff val="-130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4480573"/>
                <a:satOff val="-19427"/>
                <a:lumOff val="-130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4480573"/>
                <a:satOff val="-19427"/>
                <a:lumOff val="-130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Double Whammy: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Construction costs + interest rate escalation</a:t>
          </a:r>
        </a:p>
      </dsp:txBody>
      <dsp:txXfrm>
        <a:off x="368325" y="3821900"/>
        <a:ext cx="3267707" cy="1564774"/>
      </dsp:txXfrm>
    </dsp:sp>
    <dsp:sp modelId="{353DAB50-2981-4B83-A6B6-0D51882F0EFA}">
      <dsp:nvSpPr>
        <dsp:cNvPr id="0" name=""/>
        <dsp:cNvSpPr/>
      </dsp:nvSpPr>
      <dsp:spPr>
        <a:xfrm>
          <a:off x="3927707" y="3849545"/>
          <a:ext cx="3267707" cy="1545756"/>
        </a:xfrm>
        <a:prstGeom prst="rect">
          <a:avLst/>
        </a:prstGeom>
        <a:gradFill rotWithShape="0">
          <a:gsLst>
            <a:gs pos="0">
              <a:schemeClr val="accent3">
                <a:hueOff val="-5227335"/>
                <a:satOff val="-22665"/>
                <a:lumOff val="-152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5227335"/>
                <a:satOff val="-22665"/>
                <a:lumOff val="-152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5227335"/>
                <a:satOff val="-22665"/>
                <a:lumOff val="-152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What to delay?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Can’t do it all</a:t>
          </a:r>
        </a:p>
      </dsp:txBody>
      <dsp:txXfrm>
        <a:off x="3927707" y="3849545"/>
        <a:ext cx="3267707" cy="1545756"/>
      </dsp:txXfrm>
    </dsp:sp>
    <dsp:sp modelId="{B9642F25-BB77-44E8-97E6-987D9D5FD0B1}">
      <dsp:nvSpPr>
        <dsp:cNvPr id="0" name=""/>
        <dsp:cNvSpPr/>
      </dsp:nvSpPr>
      <dsp:spPr>
        <a:xfrm>
          <a:off x="7629366" y="3871563"/>
          <a:ext cx="3267707" cy="1503171"/>
        </a:xfrm>
        <a:prstGeom prst="rect">
          <a:avLst/>
        </a:prstGeom>
        <a:gradFill rotWithShape="0">
          <a:gsLst>
            <a:gs pos="0">
              <a:schemeClr val="accent3">
                <a:hueOff val="-5974097"/>
                <a:satOff val="-25903"/>
                <a:lumOff val="-17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5974097"/>
                <a:satOff val="-25903"/>
                <a:lumOff val="-17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5974097"/>
                <a:satOff val="-25903"/>
                <a:lumOff val="-17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Gap:  Funding sustainability and climate initiatives</a:t>
          </a:r>
        </a:p>
      </dsp:txBody>
      <dsp:txXfrm>
        <a:off x="7629366" y="3871563"/>
        <a:ext cx="3267707" cy="15031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8232A-2B53-40AF-94A5-9FF3392AFB87}">
      <dsp:nvSpPr>
        <dsp:cNvPr id="0" name=""/>
        <dsp:cNvSpPr/>
      </dsp:nvSpPr>
      <dsp:spPr>
        <a:xfrm>
          <a:off x="4029011" y="2727542"/>
          <a:ext cx="2019426" cy="2019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If, Where, and How Much to Grow?</a:t>
          </a:r>
        </a:p>
      </dsp:txBody>
      <dsp:txXfrm>
        <a:off x="4324749" y="3023280"/>
        <a:ext cx="1427950" cy="1427950"/>
      </dsp:txXfrm>
    </dsp:sp>
    <dsp:sp modelId="{28DCFF0E-E4ED-4967-BEFE-93005F8DFC17}">
      <dsp:nvSpPr>
        <dsp:cNvPr id="0" name=""/>
        <dsp:cNvSpPr/>
      </dsp:nvSpPr>
      <dsp:spPr>
        <a:xfrm rot="10800000">
          <a:off x="2070094" y="3449487"/>
          <a:ext cx="1851176" cy="57553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AE22B-3917-4FEF-9B94-8FD0EB2F4BEF}">
      <dsp:nvSpPr>
        <dsp:cNvPr id="0" name=""/>
        <dsp:cNvSpPr/>
      </dsp:nvSpPr>
      <dsp:spPr>
        <a:xfrm>
          <a:off x="1110866" y="2969873"/>
          <a:ext cx="1918455" cy="1534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Comp. Sus.  Plan and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UDO Rewrite</a:t>
          </a:r>
        </a:p>
      </dsp:txBody>
      <dsp:txXfrm>
        <a:off x="1155818" y="3014825"/>
        <a:ext cx="1828551" cy="1444860"/>
      </dsp:txXfrm>
    </dsp:sp>
    <dsp:sp modelId="{CBB94049-EB67-46F9-87B0-5D440816FD31}">
      <dsp:nvSpPr>
        <dsp:cNvPr id="0" name=""/>
        <dsp:cNvSpPr/>
      </dsp:nvSpPr>
      <dsp:spPr>
        <a:xfrm rot="13500000">
          <a:off x="2668487" y="2004838"/>
          <a:ext cx="1851176" cy="57553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D9813A-D03A-4CE1-916B-650BBDF177DE}">
      <dsp:nvSpPr>
        <dsp:cNvPr id="0" name=""/>
        <dsp:cNvSpPr/>
      </dsp:nvSpPr>
      <dsp:spPr>
        <a:xfrm>
          <a:off x="1980358" y="870734"/>
          <a:ext cx="1918455" cy="1534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Water</a:t>
          </a:r>
          <a:endParaRPr lang="en-US" sz="1800" i="1" kern="1200" dirty="0"/>
        </a:p>
      </dsp:txBody>
      <dsp:txXfrm>
        <a:off x="2025310" y="915686"/>
        <a:ext cx="1828551" cy="1444860"/>
      </dsp:txXfrm>
    </dsp:sp>
    <dsp:sp modelId="{83B337BE-C2A2-44A7-993C-9C22C00395A7}">
      <dsp:nvSpPr>
        <dsp:cNvPr id="0" name=""/>
        <dsp:cNvSpPr/>
      </dsp:nvSpPr>
      <dsp:spPr>
        <a:xfrm rot="16200000">
          <a:off x="4113136" y="1406445"/>
          <a:ext cx="1851176" cy="57553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7227-25CF-401B-8F2E-67C42B9E6391}">
      <dsp:nvSpPr>
        <dsp:cNvPr id="0" name=""/>
        <dsp:cNvSpPr/>
      </dsp:nvSpPr>
      <dsp:spPr>
        <a:xfrm>
          <a:off x="4079497" y="1243"/>
          <a:ext cx="1918455" cy="1534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Sewer</a:t>
          </a:r>
          <a:endParaRPr lang="en-US" sz="1800" b="1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 dirty="0"/>
        </a:p>
      </dsp:txBody>
      <dsp:txXfrm>
        <a:off x="4124449" y="46195"/>
        <a:ext cx="1828551" cy="1444860"/>
      </dsp:txXfrm>
    </dsp:sp>
    <dsp:sp modelId="{B8520DE8-989B-46C1-856C-DFA611401A87}">
      <dsp:nvSpPr>
        <dsp:cNvPr id="0" name=""/>
        <dsp:cNvSpPr/>
      </dsp:nvSpPr>
      <dsp:spPr>
        <a:xfrm rot="18900000">
          <a:off x="5557785" y="2004838"/>
          <a:ext cx="1851176" cy="57553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5723C-4B92-4F6D-80E4-EB7CF3D17B04}">
      <dsp:nvSpPr>
        <dsp:cNvPr id="0" name=""/>
        <dsp:cNvSpPr/>
      </dsp:nvSpPr>
      <dsp:spPr>
        <a:xfrm>
          <a:off x="6178636" y="870734"/>
          <a:ext cx="1918455" cy="1534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Financial Planning </a:t>
          </a:r>
          <a:r>
            <a:rPr lang="en-US" sz="1800" i="1" kern="1200" dirty="0"/>
            <a:t>What can we afford and when?</a:t>
          </a:r>
        </a:p>
      </dsp:txBody>
      <dsp:txXfrm>
        <a:off x="6223588" y="915686"/>
        <a:ext cx="1828551" cy="1444860"/>
      </dsp:txXfrm>
    </dsp:sp>
    <dsp:sp modelId="{C67A2AF9-83E0-4ADA-AA13-6AF0061E66FF}">
      <dsp:nvSpPr>
        <dsp:cNvPr id="0" name=""/>
        <dsp:cNvSpPr/>
      </dsp:nvSpPr>
      <dsp:spPr>
        <a:xfrm>
          <a:off x="6156178" y="3449487"/>
          <a:ext cx="1851176" cy="57553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D104D-9414-4280-A020-E07EAD5099E5}">
      <dsp:nvSpPr>
        <dsp:cNvPr id="0" name=""/>
        <dsp:cNvSpPr/>
      </dsp:nvSpPr>
      <dsp:spPr>
        <a:xfrm>
          <a:off x="7048127" y="2969873"/>
          <a:ext cx="1918455" cy="1534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Paying for new development? </a:t>
          </a:r>
          <a:r>
            <a:rPr lang="en-US" sz="1400" b="0" i="1" kern="1200" dirty="0"/>
            <a:t> Lack of capacity, “pinch points,” and upfront capital costs make serving some areas financially problematic  </a:t>
          </a:r>
        </a:p>
      </dsp:txBody>
      <dsp:txXfrm>
        <a:off x="7093079" y="3014825"/>
        <a:ext cx="1828551" cy="1444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FF4AF-04E3-4FAE-89D3-3128A67B05A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FEF72-D070-4916-A49C-2CB20392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53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1165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9469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0B8-4C5B-497D-8417-BDE136F89F4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A3FC-711F-4DDD-B5B6-8091386D1A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232454"/>
            <a:ext cx="12192000" cy="16723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199679"/>
            <a:ext cx="12192000" cy="0"/>
          </a:xfrm>
          <a:prstGeom prst="line">
            <a:avLst/>
          </a:prstGeom>
          <a:ln w="57150">
            <a:solidFill>
              <a:srgbClr val="F0B31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524000" y="2732032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89D168F-44D6-49AE-BE25-1F92230A6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84" y="5338090"/>
            <a:ext cx="2313432" cy="146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3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0B8-4C5B-497D-8417-BDE136F89F4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A3FC-711F-4DDD-B5B6-8091386D1A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246056"/>
            <a:ext cx="12192000" cy="626012"/>
          </a:xfrm>
          <a:prstGeom prst="rect">
            <a:avLst/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246056"/>
            <a:ext cx="12192000" cy="0"/>
          </a:xfrm>
          <a:prstGeom prst="line">
            <a:avLst/>
          </a:prstGeom>
          <a:ln w="57150">
            <a:solidFill>
              <a:srgbClr val="F0B31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B64D071-BAB8-40E9-A97F-A9D8690C3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5" y="6356350"/>
            <a:ext cx="2057400" cy="4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5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4019DC-60B5-4F57-8247-BC611467F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A2720B8-4C5B-497D-8417-BDE136F89F4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49E78E-DCF2-43B2-A42A-D864F3B89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6142DC-1364-40D5-8FE5-1160D34D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6B8A3FC-711F-4DDD-B5B6-8091386D1A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B5ADB8-C465-4D48-AF63-3772987E1B2A}"/>
              </a:ext>
            </a:extLst>
          </p:cNvPr>
          <p:cNvSpPr/>
          <p:nvPr userDrawn="1"/>
        </p:nvSpPr>
        <p:spPr>
          <a:xfrm>
            <a:off x="0" y="6246056"/>
            <a:ext cx="12192000" cy="626012"/>
          </a:xfrm>
          <a:prstGeom prst="rect">
            <a:avLst/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A96728-8489-4F11-B2F2-EE6271613CF9}"/>
              </a:ext>
            </a:extLst>
          </p:cNvPr>
          <p:cNvCxnSpPr/>
          <p:nvPr userDrawn="1"/>
        </p:nvCxnSpPr>
        <p:spPr>
          <a:xfrm>
            <a:off x="0" y="6246056"/>
            <a:ext cx="12192000" cy="0"/>
          </a:xfrm>
          <a:prstGeom prst="line">
            <a:avLst/>
          </a:prstGeom>
          <a:ln w="57150">
            <a:solidFill>
              <a:srgbClr val="F0B31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61CF953-0FDB-45DB-800C-69A3035EB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5" y="6356350"/>
            <a:ext cx="2057400" cy="4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1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B17BD63-ADFB-4CC4-A501-0844CF1A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A2720B8-4C5B-497D-8417-BDE136F89F4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C6EE3D9-1459-4660-9935-821CFEFF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DF09D08-A374-476B-A8FC-6086BD66E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6B8A3FC-711F-4DDD-B5B6-8091386D1A7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08BDD6-3BAB-4F06-BCA3-FA330963A4CF}"/>
              </a:ext>
            </a:extLst>
          </p:cNvPr>
          <p:cNvSpPr/>
          <p:nvPr userDrawn="1"/>
        </p:nvSpPr>
        <p:spPr>
          <a:xfrm>
            <a:off x="0" y="6246056"/>
            <a:ext cx="12192000" cy="626012"/>
          </a:xfrm>
          <a:prstGeom prst="rect">
            <a:avLst/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2C4FA2-447B-4EA1-A625-B3EF723D2D9F}"/>
              </a:ext>
            </a:extLst>
          </p:cNvPr>
          <p:cNvCxnSpPr/>
          <p:nvPr userDrawn="1"/>
        </p:nvCxnSpPr>
        <p:spPr>
          <a:xfrm>
            <a:off x="0" y="6246056"/>
            <a:ext cx="12192000" cy="0"/>
          </a:xfrm>
          <a:prstGeom prst="line">
            <a:avLst/>
          </a:prstGeom>
          <a:ln w="57150">
            <a:solidFill>
              <a:srgbClr val="F0B31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C8E44CE-8D64-4013-85F0-AE41CD0DD4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5" y="6356350"/>
            <a:ext cx="2057400" cy="4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3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9E09711-D207-48AD-97BB-C499F8AD7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A2720B8-4C5B-497D-8417-BDE136F89F4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334B30E-F3AE-4749-971A-09867BE60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ABFA814-548C-4DA2-9182-CD38AE27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6B8A3FC-711F-4DDD-B5B6-8091386D1A7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6C0026-CE8F-4423-AEA4-0C11198A2C75}"/>
              </a:ext>
            </a:extLst>
          </p:cNvPr>
          <p:cNvSpPr/>
          <p:nvPr userDrawn="1"/>
        </p:nvSpPr>
        <p:spPr>
          <a:xfrm>
            <a:off x="0" y="6246056"/>
            <a:ext cx="12192000" cy="626012"/>
          </a:xfrm>
          <a:prstGeom prst="rect">
            <a:avLst/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471062-A8D3-4C8B-8DBB-82B0AC15EB45}"/>
              </a:ext>
            </a:extLst>
          </p:cNvPr>
          <p:cNvCxnSpPr/>
          <p:nvPr userDrawn="1"/>
        </p:nvCxnSpPr>
        <p:spPr>
          <a:xfrm>
            <a:off x="0" y="6246056"/>
            <a:ext cx="12192000" cy="0"/>
          </a:xfrm>
          <a:prstGeom prst="line">
            <a:avLst/>
          </a:prstGeom>
          <a:ln w="57150">
            <a:solidFill>
              <a:srgbClr val="F0B31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61D22C6-3ADA-4012-A6CA-EAD62FC4B8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5" y="6356350"/>
            <a:ext cx="2057400" cy="4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1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F59F4B-EE82-435D-9116-E72793B2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A2720B8-4C5B-497D-8417-BDE136F89F4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5CB0174-62B1-43EF-B194-201C5A86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5F2C38-B41F-4D1B-8A06-B4617F168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6B8A3FC-711F-4DDD-B5B6-8091386D1A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FCE16C-C5D6-4311-B369-9602FC7E882B}"/>
              </a:ext>
            </a:extLst>
          </p:cNvPr>
          <p:cNvSpPr/>
          <p:nvPr userDrawn="1"/>
        </p:nvSpPr>
        <p:spPr>
          <a:xfrm>
            <a:off x="0" y="6246056"/>
            <a:ext cx="12192000" cy="626012"/>
          </a:xfrm>
          <a:prstGeom prst="rect">
            <a:avLst/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91718E-93A3-49F0-907E-7201A05C796D}"/>
              </a:ext>
            </a:extLst>
          </p:cNvPr>
          <p:cNvCxnSpPr/>
          <p:nvPr userDrawn="1"/>
        </p:nvCxnSpPr>
        <p:spPr>
          <a:xfrm>
            <a:off x="0" y="6246056"/>
            <a:ext cx="12192000" cy="0"/>
          </a:xfrm>
          <a:prstGeom prst="line">
            <a:avLst/>
          </a:prstGeom>
          <a:ln w="57150">
            <a:solidFill>
              <a:srgbClr val="F0B31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C186B0B-6286-4F48-89F5-258A5BC77C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5" y="6356350"/>
            <a:ext cx="2057400" cy="4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51C8C-AAE8-4FD8-B8B1-B7D602A97889}"/>
              </a:ext>
            </a:extLst>
          </p:cNvPr>
          <p:cNvSpPr/>
          <p:nvPr userDrawn="1"/>
        </p:nvSpPr>
        <p:spPr>
          <a:xfrm>
            <a:off x="0" y="6246056"/>
            <a:ext cx="12192000" cy="626012"/>
          </a:xfrm>
          <a:prstGeom prst="rect">
            <a:avLst/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AD5C38-B89B-4BFD-80FA-A81A4646B13B}"/>
              </a:ext>
            </a:extLst>
          </p:cNvPr>
          <p:cNvCxnSpPr/>
          <p:nvPr userDrawn="1"/>
        </p:nvCxnSpPr>
        <p:spPr>
          <a:xfrm>
            <a:off x="0" y="6246056"/>
            <a:ext cx="12192000" cy="0"/>
          </a:xfrm>
          <a:prstGeom prst="line">
            <a:avLst/>
          </a:prstGeom>
          <a:ln w="57150">
            <a:solidFill>
              <a:srgbClr val="F0B31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05B4B7E-67DC-4D3E-BE87-EB8350407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5" y="6356350"/>
            <a:ext cx="2057400" cy="4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5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720B8-4C5B-497D-8417-BDE136F89F4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8A3FC-711F-4DDD-B5B6-8091386D1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2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microsoft.com/office/2007/relationships/hdphoto" Target="../media/hdphoto1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7767" y="649016"/>
            <a:ext cx="10235953" cy="2253982"/>
          </a:xfrm>
        </p:spPr>
        <p:txBody>
          <a:bodyPr>
            <a:normAutofit fontScale="90000"/>
          </a:bodyPr>
          <a:lstStyle/>
          <a:p>
            <a:r>
              <a:rPr lang="en-US" b="1"/>
              <a:t>FY25-27 Budgetary Planning Retreat</a:t>
            </a:r>
            <a:br>
              <a:rPr lang="en-US" b="1"/>
            </a:br>
            <a:endParaRPr lang="en-US" sz="4000" b="1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0DE1F-1E5C-E926-3600-37A4ED542D9B}"/>
              </a:ext>
            </a:extLst>
          </p:cNvPr>
          <p:cNvSpPr txBox="1"/>
          <p:nvPr/>
        </p:nvSpPr>
        <p:spPr>
          <a:xfrm>
            <a:off x="914404" y="3364637"/>
            <a:ext cx="1009391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Framing:</a:t>
            </a:r>
            <a:r>
              <a:rPr lang="en-US" sz="4400" b="1" dirty="0">
                <a:latin typeface="Calibri Light" panose="020F0302020204030204"/>
                <a:ea typeface="+mj-ea"/>
                <a:cs typeface="+mj-cs"/>
              </a:rPr>
              <a:t>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Finances, Issues</a:t>
            </a:r>
            <a:r>
              <a:rPr lang="en-US" sz="4400" b="1" dirty="0">
                <a:latin typeface="Calibri Light" panose="020F0302020204030204"/>
                <a:ea typeface="+mj-ea"/>
                <a:cs typeface="+mj-cs"/>
              </a:rPr>
              <a:t> and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Approaches</a:t>
            </a:r>
            <a:endParaRPr lang="en-US" sz="4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744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CB76E9-5B38-53BD-2592-157696B90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04" y="-62863"/>
            <a:ext cx="10515600" cy="1131014"/>
          </a:xfrm>
        </p:spPr>
        <p:txBody>
          <a:bodyPr/>
          <a:lstStyle/>
          <a:p>
            <a:r>
              <a:rPr lang="en-US" b="1" dirty="0"/>
              <a:t>Stormwater	</a:t>
            </a:r>
            <a:endParaRPr lang="en-US" b="1" dirty="0">
              <a:cs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DD40B9-15B2-E548-1920-A2C1CEF49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04" y="4077688"/>
            <a:ext cx="11708242" cy="23270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u="sng" dirty="0"/>
              <a:t>No fee increases for 8 years</a:t>
            </a:r>
            <a:r>
              <a:rPr lang="en-US" dirty="0"/>
              <a:t>, since the utility was created in 2016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u="sng" dirty="0"/>
              <a:t>Fee increase delayed last year</a:t>
            </a:r>
            <a:r>
              <a:rPr lang="en-US" dirty="0"/>
              <a:t> for further evaluation.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u="sng" dirty="0"/>
              <a:t>Staff currently reviewing fees </a:t>
            </a:r>
            <a:r>
              <a:rPr lang="en-US" dirty="0"/>
              <a:t>(whether to propose an increase, changes to fee structures with a focus on lots with the largest impervious surface area).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4AB5E-9634-44F4-7E6C-9A4AE55FA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798" y="946497"/>
            <a:ext cx="4914403" cy="2882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4B8E91-F7D8-CAD3-D5B8-22DBCEDE7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058" y="1151525"/>
            <a:ext cx="3378200" cy="2533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197041-C428-5A79-E915-F5D6208CA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04" y="1221400"/>
            <a:ext cx="3344404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6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08D6A-347E-6AD7-9CDD-9B612BF73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-90700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Operational Requests:  All Funds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1C41E8-E044-0030-241C-67C14E81A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99" y="2027583"/>
            <a:ext cx="6062545" cy="34111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F3A57E-ECB6-1264-EF81-5BBB6BE49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" t="7092" r="34024" b="2210"/>
          <a:stretch/>
        </p:blipFill>
        <p:spPr>
          <a:xfrm>
            <a:off x="1740877" y="1482348"/>
            <a:ext cx="3147646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37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A113FE-C627-9D1D-47B1-8D80F1E7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239"/>
            <a:ext cx="10515600" cy="12404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Top Challenge - Growth Pressures</a:t>
            </a:r>
            <a:br>
              <a:rPr lang="en-US" sz="4000" b="1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Local Govt:  Service Industry and Asset Management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“Crises of the day”:  Preventing Progress on Top Priorities </a:t>
            </a:r>
            <a:r>
              <a:rPr lang="en-US" sz="2400" b="1">
                <a:solidFill>
                  <a:schemeClr val="accent1"/>
                </a:solidFill>
              </a:rPr>
              <a:t>and Long-term </a:t>
            </a:r>
            <a:r>
              <a:rPr lang="en-US" sz="2400" b="1" dirty="0">
                <a:solidFill>
                  <a:schemeClr val="accent1"/>
                </a:solidFill>
              </a:rPr>
              <a:t>Planning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77F02-ACD5-9A77-EDA2-E5249AC80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56" b="19354"/>
          <a:stretch/>
        </p:blipFill>
        <p:spPr>
          <a:xfrm>
            <a:off x="3690839" y="3649291"/>
            <a:ext cx="4561198" cy="1737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3888FC-BAAE-6C75-288F-BD3EFE187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19" y="5156461"/>
            <a:ext cx="2743438" cy="1457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7F389-DE23-958B-EAA6-B5C66D74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041" y="1471349"/>
            <a:ext cx="3190952" cy="2940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21831-7606-3B7A-F1FF-6CD3E016E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164" y="1587018"/>
            <a:ext cx="2941826" cy="19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69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CE6E2-6E53-4131-B941-4DDAC682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57" y="150829"/>
            <a:ext cx="11246285" cy="1066800"/>
          </a:xfrm>
        </p:spPr>
        <p:txBody>
          <a:bodyPr>
            <a:noAutofit/>
          </a:bodyPr>
          <a:lstStyle/>
          <a:p>
            <a:pPr algn="ctr"/>
            <a:r>
              <a:rPr lang="en-US" sz="4100" b="1" dirty="0">
                <a:latin typeface="Calibri Light"/>
                <a:cs typeface="Calibri Light"/>
              </a:rPr>
              <a:t>Context:  How much new growth to pay for 1 FTE?*</a:t>
            </a:r>
            <a:br>
              <a:rPr lang="en-US" sz="4100" b="1" dirty="0">
                <a:latin typeface="Calibri Light"/>
                <a:cs typeface="Calibri Light"/>
              </a:rPr>
            </a:br>
            <a:r>
              <a:rPr lang="en-US" sz="2000" b="1" dirty="0">
                <a:latin typeface="Calibri Light"/>
                <a:cs typeface="Calibri Light"/>
              </a:rPr>
              <a:t>*Last year’s Estimate</a:t>
            </a:r>
            <a:br>
              <a:rPr lang="en-US" sz="4100" b="1" dirty="0">
                <a:latin typeface="Calibri Light"/>
                <a:cs typeface="Calibri Light"/>
              </a:rPr>
            </a:br>
            <a:r>
              <a:rPr lang="en-US" sz="4100" b="1" dirty="0">
                <a:latin typeface="Calibri Light"/>
                <a:cs typeface="Calibri Light"/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A6470-1CDF-412A-AD26-A5877AD23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738"/>
            <a:ext cx="10753726" cy="528417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800" dirty="0"/>
              <a:t>General Fund:  	         40 – 50 residential units	</a:t>
            </a:r>
            <a:endParaRPr lang="en-US" sz="3800" dirty="0">
              <a:cs typeface="Calibri"/>
            </a:endParaRPr>
          </a:p>
          <a:p>
            <a:r>
              <a:rPr lang="en-US" sz="3800" dirty="0"/>
              <a:t>Water/Sewer Fund:	70 - 80 units</a:t>
            </a:r>
            <a:endParaRPr lang="en-US" sz="3800" dirty="0">
              <a:cs typeface="Calibri"/>
            </a:endParaRPr>
          </a:p>
          <a:p>
            <a:r>
              <a:rPr lang="en-US" sz="3800" dirty="0"/>
              <a:t>Stormwater Fund:	1,000 units</a:t>
            </a:r>
            <a:endParaRPr lang="en-US" sz="3800" dirty="0">
              <a:cs typeface="Calibri"/>
            </a:endParaRP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3200" dirty="0"/>
              <a:t>Doesn’t include vehicle, annual raises, and market adjustments</a:t>
            </a:r>
            <a:endParaRPr lang="en-US" sz="3200" dirty="0">
              <a:cs typeface="Calibri"/>
            </a:endParaRPr>
          </a:p>
          <a:p>
            <a:pPr marL="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Always looking for alternatives to adding FTE’s that are more affordable and flexible (e.g., process redesign, delaying, temps, interns, fellows, PT, contractors, etc.) </a:t>
            </a:r>
          </a:p>
          <a:p>
            <a:pPr marL="0" indent="0">
              <a:buNone/>
            </a:pPr>
            <a:r>
              <a:rPr lang="en-US" dirty="0"/>
              <a:t>			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CBCDB8-4DD5-4DBE-9CF4-E868A4651871}"/>
              </a:ext>
            </a:extLst>
          </p:cNvPr>
          <p:cNvCxnSpPr/>
          <p:nvPr/>
        </p:nvCxnSpPr>
        <p:spPr>
          <a:xfrm>
            <a:off x="602530" y="4246747"/>
            <a:ext cx="101346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352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AEE7-D6CA-ED26-B4D6-B071F11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117476"/>
            <a:ext cx="10515600" cy="863600"/>
          </a:xfrm>
        </p:spPr>
        <p:txBody>
          <a:bodyPr>
            <a:normAutofit/>
          </a:bodyPr>
          <a:lstStyle/>
          <a:p>
            <a:r>
              <a:rPr lang="en-US" sz="4100" b="1">
                <a:latin typeface="Calibri Light"/>
                <a:cs typeface="Calibri Light"/>
              </a:rPr>
              <a:t>Pop Quiz:  How do we pay for all this? </a:t>
            </a:r>
            <a:endParaRPr lang="en-US" sz="4100" b="1">
              <a:solidFill>
                <a:srgbClr val="0070C0"/>
              </a:solidFill>
              <a:latin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EE2A-E487-4286-6BD6-F2454C000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181101"/>
            <a:ext cx="11477625" cy="5033961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Debt financings? Bundling? What about bonds?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Savings?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Grants?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System Development Fees?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Raise taxes or rates?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Funding ramp-ups and capital reserve funds?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Say “no,” delay, bridges, band-aids, limit scope creep?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Limit FTE’s?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Other?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b="1" dirty="0">
                <a:solidFill>
                  <a:srgbClr val="0070C0"/>
                </a:solidFill>
              </a:rPr>
              <a:t>What’s the most important tactic? Why?</a:t>
            </a:r>
          </a:p>
        </p:txBody>
      </p:sp>
    </p:spTree>
    <p:extLst>
      <p:ext uri="{BB962C8B-B14F-4D97-AF65-F5344CB8AC3E}">
        <p14:creationId xmlns:p14="http://schemas.microsoft.com/office/powerpoint/2010/main" val="3016398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D70263F-6B49-2D44-71F7-0D902D84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264" y="2345452"/>
            <a:ext cx="2452688" cy="2066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5E923F-E2B1-A52F-D672-A17C28389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7" y="3713404"/>
            <a:ext cx="3096483" cy="20605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D0D51C-505E-691F-2D57-028CA28B1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15" y="1002798"/>
            <a:ext cx="3776663" cy="2141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8978B3-18F5-F22B-D1EA-4354728C3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917" y="1421790"/>
            <a:ext cx="2547516" cy="876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A4996-863F-AF96-9C5D-7257A82F6007}"/>
              </a:ext>
            </a:extLst>
          </p:cNvPr>
          <p:cNvSpPr txBox="1"/>
          <p:nvPr/>
        </p:nvSpPr>
        <p:spPr>
          <a:xfrm>
            <a:off x="192553" y="2911876"/>
            <a:ext cx="319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E49648-D699-AA99-3DF5-D15F83507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4" y="126668"/>
            <a:ext cx="10958346" cy="876130"/>
          </a:xfrm>
        </p:spPr>
        <p:txBody>
          <a:bodyPr/>
          <a:lstStyle/>
          <a:p>
            <a:r>
              <a:rPr lang="en-US" sz="4100" b="1" dirty="0">
                <a:latin typeface="Calibri Light"/>
                <a:cs typeface="Calibri"/>
              </a:rPr>
              <a:t>Combination of Answers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4B3324-A5C3-CA61-47CC-9AFA760BBF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31072"/>
          <a:stretch/>
        </p:blipFill>
        <p:spPr>
          <a:xfrm>
            <a:off x="4483463" y="724323"/>
            <a:ext cx="4178860" cy="1920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46B2CA-D772-1B80-93AC-E5A6C6255B87}"/>
              </a:ext>
            </a:extLst>
          </p:cNvPr>
          <p:cNvSpPr txBox="1"/>
          <p:nvPr/>
        </p:nvSpPr>
        <p:spPr>
          <a:xfrm>
            <a:off x="8359672" y="4492307"/>
            <a:ext cx="349676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Paying for projects</a:t>
            </a:r>
          </a:p>
          <a:p>
            <a:pPr algn="ctr"/>
            <a:r>
              <a:rPr lang="en-US" sz="2400" b="1" dirty="0"/>
              <a:t>v.</a:t>
            </a:r>
          </a:p>
          <a:p>
            <a:pPr algn="ctr"/>
            <a:r>
              <a:rPr lang="en-US" sz="2400" b="1" dirty="0"/>
              <a:t>Staff capacity to manage!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04D4786-3F2C-B2A6-3843-5337E9E21F92}"/>
              </a:ext>
            </a:extLst>
          </p:cNvPr>
          <p:cNvSpPr/>
          <p:nvPr/>
        </p:nvSpPr>
        <p:spPr>
          <a:xfrm>
            <a:off x="4121279" y="1568356"/>
            <a:ext cx="1324596" cy="688157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1F3E0-AFC9-80FD-3DD4-00A26E2B0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2329" y="3798632"/>
            <a:ext cx="3701198" cy="217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53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655CC-776C-C8E9-E690-E754261E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5" y="67918"/>
            <a:ext cx="12192350" cy="842238"/>
          </a:xfrm>
        </p:spPr>
        <p:txBody>
          <a:bodyPr/>
          <a:lstStyle/>
          <a:p>
            <a:r>
              <a:rPr lang="en-US" b="1"/>
              <a:t>Town Board Goals, Priorities, Preferences: Staff Focus </a:t>
            </a:r>
            <a:endParaRPr lang="en-US" b="1">
              <a:cs typeface="Calibri Ligh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6572EB-AE60-90C0-A984-F66380087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887" y="1970289"/>
            <a:ext cx="5477640" cy="2817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98C3B8-47DA-0132-4F99-90698FEE6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691" y="1724665"/>
            <a:ext cx="4162683" cy="311368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0EE83C63-B5DA-A220-2159-98C38F446407}"/>
              </a:ext>
            </a:extLst>
          </p:cNvPr>
          <p:cNvSpPr/>
          <p:nvPr/>
        </p:nvSpPr>
        <p:spPr>
          <a:xfrm>
            <a:off x="5921406" y="3086112"/>
            <a:ext cx="1349406" cy="585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06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8C83-D396-FFFD-91BA-BF915664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12" y="382881"/>
            <a:ext cx="10515600" cy="984280"/>
          </a:xfrm>
        </p:spPr>
        <p:txBody>
          <a:bodyPr anchor="ctr">
            <a:noAutofit/>
          </a:bodyPr>
          <a:lstStyle/>
          <a:p>
            <a:pPr algn="ctr"/>
            <a:r>
              <a:rPr lang="en-US" sz="7200" b="1"/>
              <a:t>Good News!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CF0C52-F2E0-B5F4-D47D-526C29CF3C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62099"/>
              </p:ext>
            </p:extLst>
          </p:nvPr>
        </p:nvGraphicFramePr>
        <p:xfrm>
          <a:off x="79899" y="630316"/>
          <a:ext cx="12112101" cy="6193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3" descr="Stethoscope with solid fill">
            <a:extLst>
              <a:ext uri="{FF2B5EF4-FFF2-40B4-BE49-F238E27FC236}">
                <a16:creationId xmlns:a16="http://schemas.microsoft.com/office/drawing/2014/main" id="{38C3C68A-2A45-18BD-5640-0939728DD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32236" y="4181539"/>
            <a:ext cx="1246494" cy="1246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2570E1-82AD-17C8-091D-4C65BC0B9931}"/>
              </a:ext>
            </a:extLst>
          </p:cNvPr>
          <p:cNvSpPr txBox="1"/>
          <p:nvPr/>
        </p:nvSpPr>
        <p:spPr>
          <a:xfrm>
            <a:off x="2315178" y="5428033"/>
            <a:ext cx="2013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Health Insurance</a:t>
            </a:r>
          </a:p>
        </p:txBody>
      </p:sp>
      <p:pic>
        <p:nvPicPr>
          <p:cNvPr id="11" name="Picture 10" descr="A green and white square with a house and a sign&#10;&#10;Description automatically generated">
            <a:extLst>
              <a:ext uri="{FF2B5EF4-FFF2-40B4-BE49-F238E27FC236}">
                <a16:creationId xmlns:a16="http://schemas.microsoft.com/office/drawing/2014/main" id="{FF9505EB-1AF2-865D-0A47-3939896B08E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4044" y="4340240"/>
            <a:ext cx="1595336" cy="1595336"/>
          </a:xfrm>
          <a:prstGeom prst="rect">
            <a:avLst/>
          </a:prstGeom>
          <a:solidFill>
            <a:srgbClr val="F0B310"/>
          </a:solidFill>
        </p:spPr>
      </p:pic>
    </p:spTree>
    <p:extLst>
      <p:ext uri="{BB962C8B-B14F-4D97-AF65-F5344CB8AC3E}">
        <p14:creationId xmlns:p14="http://schemas.microsoft.com/office/powerpoint/2010/main" val="3754796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07B43-6775-C628-E117-4B7866FA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8" y="1825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4100" b="1"/>
              <a:t>General Fund:  Concerns/Watch Areas</a:t>
            </a:r>
            <a:endParaRPr lang="en-US" sz="4100" b="1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0D2FD4-1CA3-9D3F-6ED2-A5F8E117B2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955774"/>
              </p:ext>
            </p:extLst>
          </p:nvPr>
        </p:nvGraphicFramePr>
        <p:xfrm>
          <a:off x="390617" y="1038688"/>
          <a:ext cx="11452195" cy="5138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rrow: Down 2">
            <a:extLst>
              <a:ext uri="{FF2B5EF4-FFF2-40B4-BE49-F238E27FC236}">
                <a16:creationId xmlns:a16="http://schemas.microsoft.com/office/drawing/2014/main" id="{C976CC6A-0876-D5AE-5649-A57A6821B663}"/>
              </a:ext>
            </a:extLst>
          </p:cNvPr>
          <p:cNvSpPr/>
          <p:nvPr/>
        </p:nvSpPr>
        <p:spPr>
          <a:xfrm>
            <a:off x="1866507" y="3054286"/>
            <a:ext cx="801279" cy="106522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1AD8A-753E-3E2E-BE3E-E738872C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802"/>
            <a:ext cx="10515600" cy="980119"/>
          </a:xfrm>
        </p:spPr>
        <p:txBody>
          <a:bodyPr>
            <a:normAutofit/>
          </a:bodyPr>
          <a:lstStyle/>
          <a:p>
            <a:r>
              <a:rPr lang="en-US" sz="4100" b="1" dirty="0"/>
              <a:t>General Fund — Big Capital</a:t>
            </a:r>
            <a:endParaRPr lang="en-US" sz="4100" b="1" dirty="0">
              <a:cs typeface="Calibri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118C2-E318-AA8F-7CE6-E9221C825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60" y="929276"/>
            <a:ext cx="3771614" cy="25098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3191B-72A0-35AF-3154-D3066278F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4" t="7076" r="15999" b="25356"/>
          <a:stretch/>
        </p:blipFill>
        <p:spPr>
          <a:xfrm>
            <a:off x="4675260" y="832951"/>
            <a:ext cx="2931653" cy="29316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118080-83D9-85C7-FAA6-0CE4DB9753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98" b="1832"/>
          <a:stretch/>
        </p:blipFill>
        <p:spPr>
          <a:xfrm>
            <a:off x="100445" y="3674745"/>
            <a:ext cx="4143375" cy="24688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C993BD-8BE5-1C79-AAC6-31604CE38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059" y="4085038"/>
            <a:ext cx="2989762" cy="1843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5C4960-E08D-DDCC-9DEB-35864DD3A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246" y="304819"/>
            <a:ext cx="3553433" cy="237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C222C8-25B4-B030-0FC0-9EBF8A2F06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099" y="3010654"/>
            <a:ext cx="4699457" cy="31329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19327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7C7D2-106E-A88A-8AA2-F92207977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03" y="81024"/>
            <a:ext cx="11115261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Years 1 and 2:  Public Works Equip. </a:t>
            </a:r>
            <a:br>
              <a:rPr lang="en-US" sz="4000" b="1" dirty="0"/>
            </a:br>
            <a:r>
              <a:rPr lang="en-US" sz="4000" b="1" dirty="0"/>
              <a:t>Replacements</a:t>
            </a:r>
            <a:r>
              <a:rPr lang="en-US" sz="4000" dirty="0"/>
              <a:t> — </a:t>
            </a:r>
            <a:r>
              <a:rPr lang="en-US" sz="4000" b="1" dirty="0">
                <a:solidFill>
                  <a:srgbClr val="00B050"/>
                </a:solidFill>
              </a:rPr>
              <a:t>$1 million</a:t>
            </a:r>
            <a:endParaRPr lang="en-US" sz="4000" b="1" dirty="0">
              <a:solidFill>
                <a:srgbClr val="00B050"/>
              </a:solidFill>
              <a:cs typeface="Calibri Ligh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C8F548-B254-D068-4769-C38964C4C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02" y="1714217"/>
            <a:ext cx="5851547" cy="4373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27D252-7F82-A6BE-0E7D-603E1AEFA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76" y="2046039"/>
            <a:ext cx="5137172" cy="4041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217677-5107-E257-334D-00D895601E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01" b="23552"/>
          <a:stretch/>
        </p:blipFill>
        <p:spPr>
          <a:xfrm>
            <a:off x="7353359" y="81024"/>
            <a:ext cx="4838641" cy="19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44A24-1586-7882-C4C1-32B9F7D24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45" y="-77821"/>
            <a:ext cx="10515600" cy="953311"/>
          </a:xfrm>
        </p:spPr>
        <p:txBody>
          <a:bodyPr anchor="ctr">
            <a:normAutofit/>
          </a:bodyPr>
          <a:lstStyle/>
          <a:p>
            <a:r>
              <a:rPr lang="en-US" sz="4100" b="1" dirty="0"/>
              <a:t>Water and Sewer Fund: Concerns/Watch Areas</a:t>
            </a:r>
            <a:endParaRPr lang="en-US" sz="4100" b="1" dirty="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750BA9-1479-FB69-D8A8-7AF0CCAFCB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8202141"/>
              </p:ext>
            </p:extLst>
          </p:nvPr>
        </p:nvGraphicFramePr>
        <p:xfrm>
          <a:off x="519113" y="710169"/>
          <a:ext cx="11153774" cy="5437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BABAEC55-300D-F99F-B97C-A95061BDAF1E}"/>
              </a:ext>
            </a:extLst>
          </p:cNvPr>
          <p:cNvSpPr/>
          <p:nvPr/>
        </p:nvSpPr>
        <p:spPr>
          <a:xfrm>
            <a:off x="7568120" y="3251444"/>
            <a:ext cx="749030" cy="520431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8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F7D8B-9207-5C79-D8AA-F8641ED94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2"/>
            <a:ext cx="12030075" cy="13525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#1 Issue of the Year and Beyond</a:t>
            </a:r>
            <a:br>
              <a:rPr lang="en-US" b="1" dirty="0"/>
            </a:br>
            <a:r>
              <a:rPr lang="en-US" sz="3200" b="1" dirty="0"/>
              <a:t>Convergence:  </a:t>
            </a:r>
            <a:r>
              <a:rPr lang="en-US" sz="3100" b="1" dirty="0"/>
              <a:t>Water and Sewer Capacities, Land Use, </a:t>
            </a:r>
            <a:br>
              <a:rPr lang="en-US" sz="3100" b="1" dirty="0">
                <a:cs typeface="Calibri Light"/>
              </a:rPr>
            </a:br>
            <a:r>
              <a:rPr lang="en-US" sz="3100" b="1" dirty="0"/>
              <a:t>Rate Affordability and Development  </a:t>
            </a:r>
            <a:endParaRPr lang="en-US" sz="31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61DE1-6514-ED8C-5100-99BD14C77D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0810866"/>
              </p:ext>
            </p:extLst>
          </p:nvPr>
        </p:nvGraphicFramePr>
        <p:xfrm>
          <a:off x="0" y="1428751"/>
          <a:ext cx="10077450" cy="4748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close-up of a coin">
            <a:extLst>
              <a:ext uri="{FF2B5EF4-FFF2-40B4-BE49-F238E27FC236}">
                <a16:creationId xmlns:a16="http://schemas.microsoft.com/office/drawing/2014/main" id="{FF3EB843-1FCA-F0D9-9E97-209CEB492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9158" y="4242182"/>
            <a:ext cx="2351992" cy="1766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08B84C1-610E-9F11-DE66-A4B6A06BE20E}"/>
              </a:ext>
            </a:extLst>
          </p:cNvPr>
          <p:cNvSpPr/>
          <p:nvPr/>
        </p:nvSpPr>
        <p:spPr>
          <a:xfrm>
            <a:off x="9002599" y="4962134"/>
            <a:ext cx="904972" cy="326307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2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BF11A-FA68-3D91-F220-9069C6DE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0" y="-186579"/>
            <a:ext cx="10515600" cy="1325563"/>
          </a:xfrm>
        </p:spPr>
        <p:txBody>
          <a:bodyPr>
            <a:normAutofit/>
          </a:bodyPr>
          <a:lstStyle/>
          <a:p>
            <a:r>
              <a:rPr lang="en-US" sz="4100" b="1" dirty="0">
                <a:latin typeface="Calibri Light"/>
                <a:cs typeface="Calibri Light"/>
              </a:rPr>
              <a:t>Water — Big Capital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8F85C-DB35-98EC-ECD6-6C0182A9B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415" y="4126606"/>
            <a:ext cx="11737239" cy="200952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Adron Thompson Reno/Expansion (FY25):  </a:t>
            </a:r>
            <a:r>
              <a:rPr lang="en-US" b="1" dirty="0">
                <a:solidFill>
                  <a:srgbClr val="00B050"/>
                </a:solidFill>
              </a:rPr>
              <a:t>$6.5M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Hassell St. Water Tank (FY25-27):  </a:t>
            </a:r>
            <a:r>
              <a:rPr lang="en-US" b="1" dirty="0">
                <a:solidFill>
                  <a:srgbClr val="00B050"/>
                </a:solidFill>
              </a:rPr>
              <a:t>$3.7M </a:t>
            </a:r>
            <a:r>
              <a:rPr lang="en-US" dirty="0"/>
              <a:t>for Land, Design, Construction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OWASA Booster Pumps — Phases 1 and 2 (FY26): </a:t>
            </a:r>
            <a:r>
              <a:rPr lang="en-US" b="1" dirty="0">
                <a:solidFill>
                  <a:srgbClr val="00B050"/>
                </a:solidFill>
              </a:rPr>
              <a:t>$3.6M </a:t>
            </a:r>
            <a:r>
              <a:rPr lang="en-US" b="1" dirty="0">
                <a:solidFill>
                  <a:srgbClr val="FF0000"/>
                </a:solidFill>
              </a:rPr>
              <a:t>— (BRIC and STAG Grants)</a:t>
            </a:r>
            <a:endParaRPr lang="en-US" b="1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 U.S. 70 Business Water Line (FY26-27):  </a:t>
            </a:r>
            <a:r>
              <a:rPr lang="en-US" b="1" dirty="0">
                <a:solidFill>
                  <a:srgbClr val="00B050"/>
                </a:solidFill>
              </a:rPr>
              <a:t>$3M</a:t>
            </a:r>
            <a:endParaRPr lang="en-US" b="1" dirty="0">
              <a:solidFill>
                <a:srgbClr val="00B050"/>
              </a:solidFill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9ADF1-0ED2-000F-42CF-6BB8841C7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2" r="13107"/>
          <a:stretch/>
        </p:blipFill>
        <p:spPr>
          <a:xfrm>
            <a:off x="381740" y="979318"/>
            <a:ext cx="2805344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818E7-E06E-B5B4-AC99-ACBC05E71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065" y="2268950"/>
            <a:ext cx="3722935" cy="2477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0FCEDE-F8D2-C202-FD05-03248C8D3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715" y="23320"/>
            <a:ext cx="5480779" cy="2231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D8188-2C32-FE3A-4C47-2208DB5DA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528" y="1615351"/>
            <a:ext cx="2461591" cy="20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43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8D6ED-C0E6-8EB2-AA14-8B2663B0A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-224032"/>
            <a:ext cx="11304234" cy="1325563"/>
          </a:xfrm>
        </p:spPr>
        <p:txBody>
          <a:bodyPr/>
          <a:lstStyle/>
          <a:p>
            <a:r>
              <a:rPr lang="en-US" sz="4100" b="1" i="1" u="sng" dirty="0">
                <a:solidFill>
                  <a:srgbClr val="00B050"/>
                </a:solidFill>
              </a:rPr>
              <a:t>Sewer — Big Capital:  $30 million in next 4 years?</a:t>
            </a:r>
            <a:endParaRPr lang="en-US" sz="4100" b="1" i="1" u="sng" dirty="0">
              <a:solidFill>
                <a:srgbClr val="00B050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BA69F-3FE9-70CA-96F3-C707F88D5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29" y="952501"/>
            <a:ext cx="11745157" cy="4311958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2800" b="1" dirty="0"/>
              <a:t>River Pump Station</a:t>
            </a:r>
            <a:r>
              <a:rPr lang="en-US" sz="12800" dirty="0"/>
              <a:t>: </a:t>
            </a:r>
            <a:r>
              <a:rPr lang="en-US" sz="12800" b="1" dirty="0">
                <a:solidFill>
                  <a:srgbClr val="00B050"/>
                </a:solidFill>
              </a:rPr>
              <a:t>$8.2M </a:t>
            </a:r>
            <a:r>
              <a:rPr lang="en-US" sz="12800" b="1" dirty="0">
                <a:solidFill>
                  <a:srgbClr val="FF0000"/>
                </a:solidFill>
              </a:rPr>
              <a:t>— (70% BRIC Grant)</a:t>
            </a:r>
            <a:endParaRPr lang="en-US" sz="128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2800" b="1" dirty="0"/>
              <a:t>Elizabeth Brady Pump Station and Force Main Upgrade </a:t>
            </a:r>
          </a:p>
          <a:p>
            <a:pPr marL="0" indent="0">
              <a:buNone/>
            </a:pPr>
            <a:r>
              <a:rPr lang="en-US" sz="12800" b="1" dirty="0"/>
              <a:t>   </a:t>
            </a:r>
            <a:r>
              <a:rPr lang="en-US" sz="12800" dirty="0"/>
              <a:t>(FY26-27): </a:t>
            </a:r>
            <a:r>
              <a:rPr lang="en-US" sz="12800" b="1" dirty="0">
                <a:solidFill>
                  <a:srgbClr val="00B050"/>
                </a:solidFill>
              </a:rPr>
              <a:t>$4.6M</a:t>
            </a:r>
            <a:endParaRPr lang="en-US" sz="12800" b="1" dirty="0">
              <a:solidFill>
                <a:srgbClr val="00B050"/>
              </a:solidFill>
              <a:cs typeface="Calibri"/>
            </a:endParaRPr>
          </a:p>
          <a:p>
            <a:pPr marL="0" indent="0">
              <a:buNone/>
            </a:pPr>
            <a:endParaRPr lang="en-US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2800" b="1" dirty="0"/>
              <a:t>Train Station Pump Station</a:t>
            </a:r>
            <a:r>
              <a:rPr lang="en-US" sz="12800" dirty="0"/>
              <a:t>: </a:t>
            </a:r>
            <a:r>
              <a:rPr lang="en-US" sz="12800" b="1" dirty="0">
                <a:solidFill>
                  <a:srgbClr val="00B050"/>
                </a:solidFill>
              </a:rPr>
              <a:t>$50,000 – $725,000</a:t>
            </a:r>
            <a:endParaRPr lang="en-US" sz="12800" b="1" dirty="0">
              <a:solidFill>
                <a:srgbClr val="00B050"/>
              </a:solidFill>
              <a:cs typeface="Calibri"/>
            </a:endParaRPr>
          </a:p>
          <a:p>
            <a:pPr marL="0" indent="0">
              <a:buNone/>
            </a:pPr>
            <a:endParaRPr lang="en-US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2800" b="1" u="sng" dirty="0"/>
              <a:t>Interceptors</a:t>
            </a:r>
            <a:r>
              <a:rPr lang="en-US" sz="12800" u="sng" dirty="0"/>
              <a:t> (FY26-28):	</a:t>
            </a:r>
            <a:r>
              <a:rPr lang="en-US" sz="12800" b="1" u="sng" dirty="0">
                <a:solidFill>
                  <a:srgbClr val="00B050"/>
                </a:solidFill>
              </a:rPr>
              <a:t>$16.5M</a:t>
            </a:r>
            <a:endParaRPr lang="en-US" sz="12800" b="1" u="sng" dirty="0">
              <a:solidFill>
                <a:srgbClr val="00B050"/>
              </a:solidFill>
              <a:cs typeface="Calibri"/>
            </a:endParaRPr>
          </a:p>
          <a:p>
            <a:pPr lvl="1">
              <a:buFont typeface="Arial" panose="05000000000000000000" pitchFamily="2" charset="2"/>
              <a:buChar char="•"/>
            </a:pPr>
            <a:r>
              <a:rPr lang="en-US" sz="8000" dirty="0"/>
              <a:t>Eno River, Churton St. to RPS:	$5.0M </a:t>
            </a:r>
            <a:endParaRPr lang="en-US" sz="8000" dirty="0">
              <a:cs typeface="Calibri" panose="020F0502020204030204"/>
            </a:endParaRPr>
          </a:p>
          <a:p>
            <a:pPr lvl="1">
              <a:buFont typeface="Arial" panose="05000000000000000000" pitchFamily="2" charset="2"/>
              <a:buChar char="•"/>
            </a:pPr>
            <a:r>
              <a:rPr lang="en-US" sz="8000" dirty="0"/>
              <a:t>Exchange Club Drive:		$1.3M</a:t>
            </a:r>
            <a:endParaRPr lang="en-US" sz="8000" dirty="0">
              <a:cs typeface="Calibri" panose="020F0502020204030204"/>
            </a:endParaRPr>
          </a:p>
          <a:p>
            <a:pPr lvl="1">
              <a:buFont typeface="Arial" panose="05000000000000000000" pitchFamily="2" charset="2"/>
              <a:buChar char="•"/>
            </a:pPr>
            <a:r>
              <a:rPr lang="en-US" sz="8000" dirty="0"/>
              <a:t>Eno River West, Churton to Occ.:	$2.1M</a:t>
            </a:r>
            <a:endParaRPr lang="en-US" sz="8000" dirty="0">
              <a:cs typeface="Calibri" panose="020F0502020204030204"/>
            </a:endParaRPr>
          </a:p>
          <a:p>
            <a:pPr lvl="1">
              <a:buFont typeface="Arial" panose="05000000000000000000" pitchFamily="2" charset="2"/>
              <a:buChar char="•"/>
            </a:pPr>
            <a:r>
              <a:rPr lang="en-US" sz="8000" dirty="0"/>
              <a:t>Cates Creek Outfall			$8.1M</a:t>
            </a:r>
            <a:endParaRPr lang="en-US" sz="8000" dirty="0">
              <a:cs typeface="Calibri" panose="020F0502020204030204"/>
            </a:endParaRPr>
          </a:p>
          <a:p>
            <a:pPr marL="457200" lvl="1" indent="0">
              <a:buNone/>
            </a:pPr>
            <a:endParaRPr lang="en-US" sz="3300" dirty="0"/>
          </a:p>
          <a:p>
            <a:pPr marL="457200" lvl="1" indent="0">
              <a:buNone/>
            </a:pPr>
            <a:endParaRPr lang="en-US" sz="6000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58C68-1E6A-CA68-22B7-F8077C609A3B}"/>
              </a:ext>
            </a:extLst>
          </p:cNvPr>
          <p:cNvSpPr txBox="1"/>
          <p:nvPr/>
        </p:nvSpPr>
        <p:spPr>
          <a:xfrm>
            <a:off x="1859871" y="5086025"/>
            <a:ext cx="8717872" cy="830997"/>
          </a:xfrm>
          <a:prstGeom prst="rect">
            <a:avLst/>
          </a:prstGeom>
          <a:gradFill>
            <a:gsLst>
              <a:gs pos="100000">
                <a:srgbClr val="B9D8AE"/>
              </a:gs>
              <a:gs pos="100000">
                <a:schemeClr val="accent3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/>
              <a:t> </a:t>
            </a:r>
            <a:r>
              <a:rPr lang="en-US" sz="2400" b="1"/>
              <a:t>“Game changer”:  construction costs -  estimates v. actual bids?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/>
              <a:t> What to delay or eliminate if estimates increase?</a:t>
            </a:r>
          </a:p>
        </p:txBody>
      </p:sp>
    </p:spTree>
    <p:extLst>
      <p:ext uri="{BB962C8B-B14F-4D97-AF65-F5344CB8AC3E}">
        <p14:creationId xmlns:p14="http://schemas.microsoft.com/office/powerpoint/2010/main" val="2011762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6F1400"/>
      </a:dk2>
      <a:lt2>
        <a:srgbClr val="D1D2D4"/>
      </a:lt2>
      <a:accent1>
        <a:srgbClr val="6F1400"/>
      </a:accent1>
      <a:accent2>
        <a:srgbClr val="F0B310"/>
      </a:accent2>
      <a:accent3>
        <a:srgbClr val="56A1D5"/>
      </a:accent3>
      <a:accent4>
        <a:srgbClr val="578D45"/>
      </a:accent4>
      <a:accent5>
        <a:srgbClr val="CADDF1"/>
      </a:accent5>
      <a:accent6>
        <a:srgbClr val="D1D2D4"/>
      </a:accent6>
      <a:hlink>
        <a:srgbClr val="56A1D5"/>
      </a:hlink>
      <a:folHlink>
        <a:srgbClr val="CADDF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_1" id="{A23A1526-8427-4873-A077-2CC56598FD33}" vid="{061718DE-0C07-4BC8-BA73-550B27067C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A80FB0A6CF154A97584A377981F8A8" ma:contentTypeVersion="9" ma:contentTypeDescription="Create a new document." ma:contentTypeScope="" ma:versionID="2a51181394792bc3137b425428f8a61d">
  <xsd:schema xmlns:xsd="http://www.w3.org/2001/XMLSchema" xmlns:xs="http://www.w3.org/2001/XMLSchema" xmlns:p="http://schemas.microsoft.com/office/2006/metadata/properties" xmlns:ns2="d395a744-1700-4279-b4b0-02ff5485cced" xmlns:ns3="3da5fa3b-e49a-4ce9-9a45-aa8f500fc054" targetNamespace="http://schemas.microsoft.com/office/2006/metadata/properties" ma:root="true" ma:fieldsID="2bfc0a9d9f3aebad82b938a4636f217c" ns2:_="" ns3:_="">
    <xsd:import namespace="d395a744-1700-4279-b4b0-02ff5485cced"/>
    <xsd:import namespace="3da5fa3b-e49a-4ce9-9a45-aa8f500fc0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5a744-1700-4279-b4b0-02ff5485c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a5fa3b-e49a-4ce9-9a45-aa8f500fc05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334DF4-44BA-498C-BCCE-C6820D926F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73F07C-2930-44DC-A257-266A2639D455}">
  <ds:schemaRefs>
    <ds:schemaRef ds:uri="3da5fa3b-e49a-4ce9-9a45-aa8f500fc054"/>
    <ds:schemaRef ds:uri="d395a744-1700-4279-b4b0-02ff5485cc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5D0687C-4CF1-4CD7-8627-969F0107BA62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3da5fa3b-e49a-4ce9-9a45-aa8f500fc054"/>
    <ds:schemaRef ds:uri="d395a744-1700-4279-b4b0-02ff5485cced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PowerpointTemplate_1 - Copy</Template>
  <TotalTime>431</TotalTime>
  <Words>756</Words>
  <Application>Microsoft Office PowerPoint</Application>
  <PresentationFormat>Widescreen</PresentationFormat>
  <Paragraphs>107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FY25-27 Budgetary Planning Retreat </vt:lpstr>
      <vt:lpstr>Good News!</vt:lpstr>
      <vt:lpstr>General Fund:  Concerns/Watch Areas</vt:lpstr>
      <vt:lpstr>General Fund — Big Capital</vt:lpstr>
      <vt:lpstr>Years 1 and 2:  Public Works Equip.  Replacements — $1 million</vt:lpstr>
      <vt:lpstr>Water and Sewer Fund: Concerns/Watch Areas</vt:lpstr>
      <vt:lpstr>#1 Issue of the Year and Beyond Convergence:  Water and Sewer Capacities, Land Use,  Rate Affordability and Development  </vt:lpstr>
      <vt:lpstr>Water — Big Capital</vt:lpstr>
      <vt:lpstr>Sewer — Big Capital:  $30 million in next 4 years?</vt:lpstr>
      <vt:lpstr>Stormwater </vt:lpstr>
      <vt:lpstr>Operational Requests:  All Funds</vt:lpstr>
      <vt:lpstr>Top Challenge - Growth Pressures Local Govt:  Service Industry and Asset Management “Crises of the day”:  Preventing Progress on Top Priorities and Long-term Planning</vt:lpstr>
      <vt:lpstr>Context:  How much new growth to pay for 1 FTE?* *Last year’s Estimate  </vt:lpstr>
      <vt:lpstr>Pop Quiz:  How do we pay for all this? </vt:lpstr>
      <vt:lpstr>Combination of Answers</vt:lpstr>
      <vt:lpstr>Town Board Goals, Priorities, Preferences: Staff Focus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Wright</dc:creator>
  <cp:lastModifiedBy>JC Leser</cp:lastModifiedBy>
  <cp:revision>15</cp:revision>
  <cp:lastPrinted>2024-01-19T22:21:24Z</cp:lastPrinted>
  <dcterms:created xsi:type="dcterms:W3CDTF">2021-05-25T02:11:20Z</dcterms:created>
  <dcterms:modified xsi:type="dcterms:W3CDTF">2024-01-24T16:08:43Z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0x010100ABA80FB0A6CF154A97584A377981F8A8</vt:lpwstr>
  </property>
</Properties>
</file>